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44" r:id="rId1"/>
  </p:sldMasterIdLst>
  <p:notesMasterIdLst>
    <p:notesMasterId r:id="rId88"/>
  </p:notesMasterIdLst>
  <p:handoutMasterIdLst>
    <p:handoutMasterId r:id="rId89"/>
  </p:handoutMasterIdLst>
  <p:sldIdLst>
    <p:sldId id="280" r:id="rId2"/>
    <p:sldId id="282" r:id="rId3"/>
    <p:sldId id="485" r:id="rId4"/>
    <p:sldId id="357" r:id="rId5"/>
    <p:sldId id="319" r:id="rId6"/>
    <p:sldId id="326" r:id="rId7"/>
    <p:sldId id="347" r:id="rId8"/>
    <p:sldId id="325" r:id="rId9"/>
    <p:sldId id="348" r:id="rId10"/>
    <p:sldId id="354" r:id="rId11"/>
    <p:sldId id="322" r:id="rId12"/>
    <p:sldId id="368" r:id="rId13"/>
    <p:sldId id="341" r:id="rId14"/>
    <p:sldId id="342" r:id="rId15"/>
    <p:sldId id="432" r:id="rId16"/>
    <p:sldId id="340" r:id="rId17"/>
    <p:sldId id="336" r:id="rId18"/>
    <p:sldId id="328" r:id="rId19"/>
    <p:sldId id="355" r:id="rId20"/>
    <p:sldId id="356" r:id="rId21"/>
    <p:sldId id="330" r:id="rId22"/>
    <p:sldId id="331" r:id="rId23"/>
    <p:sldId id="332" r:id="rId24"/>
    <p:sldId id="444" r:id="rId25"/>
    <p:sldId id="445" r:id="rId26"/>
    <p:sldId id="446" r:id="rId27"/>
    <p:sldId id="447" r:id="rId28"/>
    <p:sldId id="448" r:id="rId29"/>
    <p:sldId id="449" r:id="rId30"/>
    <p:sldId id="450" r:id="rId31"/>
    <p:sldId id="451" r:id="rId32"/>
    <p:sldId id="452" r:id="rId33"/>
    <p:sldId id="453" r:id="rId34"/>
    <p:sldId id="454" r:id="rId35"/>
    <p:sldId id="455" r:id="rId36"/>
    <p:sldId id="456" r:id="rId37"/>
    <p:sldId id="457" r:id="rId38"/>
    <p:sldId id="458" r:id="rId39"/>
    <p:sldId id="459" r:id="rId40"/>
    <p:sldId id="460" r:id="rId41"/>
    <p:sldId id="461" r:id="rId42"/>
    <p:sldId id="462" r:id="rId43"/>
    <p:sldId id="463" r:id="rId44"/>
    <p:sldId id="464" r:id="rId45"/>
    <p:sldId id="465" r:id="rId46"/>
    <p:sldId id="466" r:id="rId47"/>
    <p:sldId id="467" r:id="rId48"/>
    <p:sldId id="468" r:id="rId49"/>
    <p:sldId id="469" r:id="rId50"/>
    <p:sldId id="470" r:id="rId51"/>
    <p:sldId id="471" r:id="rId52"/>
    <p:sldId id="312" r:id="rId53"/>
    <p:sldId id="472" r:id="rId54"/>
    <p:sldId id="473" r:id="rId55"/>
    <p:sldId id="474" r:id="rId56"/>
    <p:sldId id="475" r:id="rId57"/>
    <p:sldId id="476" r:id="rId58"/>
    <p:sldId id="263" r:id="rId59"/>
    <p:sldId id="406" r:id="rId60"/>
    <p:sldId id="478" r:id="rId61"/>
    <p:sldId id="479" r:id="rId62"/>
    <p:sldId id="480" r:id="rId63"/>
    <p:sldId id="481" r:id="rId64"/>
    <p:sldId id="482" r:id="rId65"/>
    <p:sldId id="483" r:id="rId66"/>
    <p:sldId id="443" r:id="rId67"/>
    <p:sldId id="402" r:id="rId68"/>
    <p:sldId id="427" r:id="rId69"/>
    <p:sldId id="426" r:id="rId70"/>
    <p:sldId id="440" r:id="rId71"/>
    <p:sldId id="408" r:id="rId72"/>
    <p:sldId id="311" r:id="rId73"/>
    <p:sldId id="287" r:id="rId74"/>
    <p:sldId id="284" r:id="rId75"/>
    <p:sldId id="285" r:id="rId76"/>
    <p:sldId id="410" r:id="rId77"/>
    <p:sldId id="436" r:id="rId78"/>
    <p:sldId id="437" r:id="rId79"/>
    <p:sldId id="398" r:id="rId80"/>
    <p:sldId id="484" r:id="rId81"/>
    <p:sldId id="438" r:id="rId82"/>
    <p:sldId id="294" r:id="rId83"/>
    <p:sldId id="339" r:id="rId84"/>
    <p:sldId id="439" r:id="rId85"/>
    <p:sldId id="345" r:id="rId86"/>
    <p:sldId id="346" r:id="rId87"/>
  </p:sldIdLst>
  <p:sldSz cx="9144000" cy="6858000" type="screen4x3"/>
  <p:notesSz cx="6858000" cy="9945688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3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0000"/>
    <a:srgbClr val="006600"/>
    <a:srgbClr val="660066"/>
    <a:srgbClr val="00FF00"/>
    <a:srgbClr val="000066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15" autoAdjust="0"/>
    <p:restoredTop sz="87034" autoAdjust="0"/>
  </p:normalViewPr>
  <p:slideViewPr>
    <p:cSldViewPr>
      <p:cViewPr varScale="1">
        <p:scale>
          <a:sx n="75" d="100"/>
          <a:sy n="75" d="100"/>
        </p:scale>
        <p:origin x="43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170" y="-84"/>
      </p:cViewPr>
      <p:guideLst>
        <p:guide orient="horz" pos="3133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notesMaster" Target="notesMasters/notesMaster1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97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97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24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6133"/>
            <a:ext cx="2971800" cy="497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24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9446133"/>
            <a:ext cx="2971800" cy="497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6FC4D26-9511-48F0-969B-FA932C36B7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3048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97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97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44563" y="746125"/>
            <a:ext cx="4970462" cy="37290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724689"/>
            <a:ext cx="5486400" cy="4474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6133"/>
            <a:ext cx="2971800" cy="497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9446133"/>
            <a:ext cx="2971800" cy="497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75AB00E-9379-4E9A-9EC8-9D61F8488C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21693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AB00E-9379-4E9A-9EC8-9D61F8488C08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260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AB00E-9379-4E9A-9EC8-9D61F8488C08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2717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AB00E-9379-4E9A-9EC8-9D61F8488C08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2717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AB00E-9379-4E9A-9EC8-9D61F8488C08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2717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AB00E-9379-4E9A-9EC8-9D61F8488C08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2717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AB00E-9379-4E9A-9EC8-9D61F8488C08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2717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AB00E-9379-4E9A-9EC8-9D61F8488C08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2717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AB00E-9379-4E9A-9EC8-9D61F8488C08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2717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AB00E-9379-4E9A-9EC8-9D61F8488C08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2717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AB00E-9379-4E9A-9EC8-9D61F8488C08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2717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AB00E-9379-4E9A-9EC8-9D61F8488C08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2717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AB00E-9379-4E9A-9EC8-9D61F8488C08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3920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AB00E-9379-4E9A-9EC8-9D61F8488C08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2717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AB00E-9379-4E9A-9EC8-9D61F8488C08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2717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AB00E-9379-4E9A-9EC8-9D61F8488C08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2717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AB00E-9379-4E9A-9EC8-9D61F8488C08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2717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AB00E-9379-4E9A-9EC8-9D61F8488C08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2717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AB00E-9379-4E9A-9EC8-9D61F8488C08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27171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AB00E-9379-4E9A-9EC8-9D61F8488C08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27171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AB00E-9379-4E9A-9EC8-9D61F8488C08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27171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AB00E-9379-4E9A-9EC8-9D61F8488C08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27171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AB00E-9379-4E9A-9EC8-9D61F8488C08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2717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AB00E-9379-4E9A-9EC8-9D61F8488C08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46474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AB00E-9379-4E9A-9EC8-9D61F8488C08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27171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AB00E-9379-4E9A-9EC8-9D61F8488C08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27171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AB00E-9379-4E9A-9EC8-9D61F8488C08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27171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AB00E-9379-4E9A-9EC8-9D61F8488C08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27171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AB00E-9379-4E9A-9EC8-9D61F8488C08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27171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AB00E-9379-4E9A-9EC8-9D61F8488C08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27171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AB00E-9379-4E9A-9EC8-9D61F8488C08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29607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AB00E-9379-4E9A-9EC8-9D61F8488C08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29607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AB00E-9379-4E9A-9EC8-9D61F8488C08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29607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AB00E-9379-4E9A-9EC8-9D61F8488C08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2960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AB00E-9379-4E9A-9EC8-9D61F8488C08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18840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AB00E-9379-4E9A-9EC8-9D61F8488C08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29607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AB00E-9379-4E9A-9EC8-9D61F8488C08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29607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dirty="0" smtClean="0"/>
          </a:p>
        </p:txBody>
      </p:sp>
      <p:sp>
        <p:nvSpPr>
          <p:cNvPr id="28676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BDA2A57-2B1D-44CA-8665-7D6491F36297}" type="slidenum">
              <a:rPr lang="en-US" smtClean="0"/>
              <a:pPr/>
              <a:t>58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483871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AB00E-9379-4E9A-9EC8-9D61F8488C08}" type="slidenum">
              <a:rPr lang="en-US" smtClean="0"/>
              <a:pPr>
                <a:defRPr/>
              </a:pPr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29607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AB00E-9379-4E9A-9EC8-9D61F8488C08}" type="slidenum">
              <a:rPr lang="en-US" smtClean="0"/>
              <a:pPr>
                <a:defRPr/>
              </a:pPr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49255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AB00E-9379-4E9A-9EC8-9D61F8488C08}" type="slidenum">
              <a:rPr lang="en-US" smtClean="0"/>
              <a:pPr>
                <a:defRPr/>
              </a:pPr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7364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AB00E-9379-4E9A-9EC8-9D61F8488C08}" type="slidenum">
              <a:rPr lang="en-US" smtClean="0"/>
              <a:pPr>
                <a:defRPr/>
              </a:pPr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7364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AB00E-9379-4E9A-9EC8-9D61F8488C08}" type="slidenum">
              <a:rPr lang="en-US" smtClean="0"/>
              <a:pPr>
                <a:defRPr/>
              </a:pPr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7364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AB00E-9379-4E9A-9EC8-9D61F8488C08}" type="slidenum">
              <a:rPr lang="en-US" smtClean="0"/>
              <a:pPr>
                <a:defRPr/>
              </a:pPr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7364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AB00E-9379-4E9A-9EC8-9D61F8488C08}" type="slidenum">
              <a:rPr lang="en-US" smtClean="0"/>
              <a:pPr>
                <a:defRPr/>
              </a:pPr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736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AB00E-9379-4E9A-9EC8-9D61F8488C08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27171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AB00E-9379-4E9A-9EC8-9D61F8488C08}" type="slidenum">
              <a:rPr lang="en-US" smtClean="0"/>
              <a:pPr>
                <a:defRPr/>
              </a:pPr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7364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AB00E-9379-4E9A-9EC8-9D61F8488C08}" type="slidenum">
              <a:rPr lang="en-US" smtClean="0"/>
              <a:pPr>
                <a:defRPr/>
              </a:pPr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8529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AB00E-9379-4E9A-9EC8-9D61F8488C08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2717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AB00E-9379-4E9A-9EC8-9D61F8488C08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2717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AB00E-9379-4E9A-9EC8-9D61F8488C08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2717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AB00E-9379-4E9A-9EC8-9D61F8488C08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2717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3A601CA-10C1-4759-BA46-410CFAAE4FB1}" type="datetime1">
              <a:rPr lang="en-US" smtClean="0"/>
              <a:pPr>
                <a:defRPr/>
              </a:pPr>
              <a:t>4/9/2017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hermiyanto_i@yahoo.co.id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553D0C-8AB8-46A6-B1A4-6279E996325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83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3A601CA-10C1-4759-BA46-410CFAAE4FB1}" type="datetime1">
              <a:rPr lang="en-US" smtClean="0"/>
              <a:pPr>
                <a:defRPr/>
              </a:pPr>
              <a:t>4/9/2017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hermiyanto_i@yahoo.co.id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553D0C-8AB8-46A6-B1A4-6279E996325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58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3A601CA-10C1-4759-BA46-410CFAAE4FB1}" type="datetime1">
              <a:rPr lang="en-US" smtClean="0"/>
              <a:pPr>
                <a:defRPr/>
              </a:pPr>
              <a:t>4/9/2017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hermiyanto_i@yahoo.co.id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553D0C-8AB8-46A6-B1A4-6279E996325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29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3A601CA-10C1-4759-BA46-410CFAAE4FB1}" type="datetime1">
              <a:rPr lang="en-US" smtClean="0"/>
              <a:pPr>
                <a:defRPr/>
              </a:pPr>
              <a:t>4/9/2017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hermiyanto_i@yahoo.co.id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553D0C-8AB8-46A6-B1A4-6279E996325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600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3A601CA-10C1-4759-BA46-410CFAAE4FB1}" type="datetime1">
              <a:rPr lang="en-US" smtClean="0"/>
              <a:pPr>
                <a:defRPr/>
              </a:pPr>
              <a:t>4/9/2017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hermiyanto_i@yahoo.co.id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553D0C-8AB8-46A6-B1A4-6279E996325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548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3A601CA-10C1-4759-BA46-410CFAAE4FB1}" type="datetime1">
              <a:rPr lang="en-US" smtClean="0"/>
              <a:pPr>
                <a:defRPr/>
              </a:pPr>
              <a:t>4/9/2017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hermiyanto_i@yahoo.co.id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553D0C-8AB8-46A6-B1A4-6279E996325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35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3A601CA-10C1-4759-BA46-410CFAAE4FB1}" type="datetime1">
              <a:rPr lang="en-US" smtClean="0"/>
              <a:pPr>
                <a:defRPr/>
              </a:pPr>
              <a:t>4/9/2017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hermiyanto_i@yahoo.co.id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553D0C-8AB8-46A6-B1A4-6279E996325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526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3A601CA-10C1-4759-BA46-410CFAAE4FB1}" type="datetime1">
              <a:rPr lang="en-US" smtClean="0"/>
              <a:pPr>
                <a:defRPr/>
              </a:pPr>
              <a:t>4/9/2017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hermiyanto_i@yahoo.co.id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553D0C-8AB8-46A6-B1A4-6279E996325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316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3A601CA-10C1-4759-BA46-410CFAAE4FB1}" type="datetime1">
              <a:rPr lang="en-US" smtClean="0"/>
              <a:pPr>
                <a:defRPr/>
              </a:pPr>
              <a:t>4/9/2017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hermiyanto_i@yahoo.co.id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553D0C-8AB8-46A6-B1A4-6279E996325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830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3A601CA-10C1-4759-BA46-410CFAAE4FB1}" type="datetime1">
              <a:rPr lang="en-US" smtClean="0"/>
              <a:pPr>
                <a:defRPr/>
              </a:pPr>
              <a:t>4/9/2017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hermiyanto_i@yahoo.co.id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553D0C-8AB8-46A6-B1A4-6279E996325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401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3A601CA-10C1-4759-BA46-410CFAAE4FB1}" type="datetime1">
              <a:rPr lang="en-US" smtClean="0"/>
              <a:pPr>
                <a:defRPr/>
              </a:pPr>
              <a:t>4/9/2017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hermiyanto_i@yahoo.co.id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553D0C-8AB8-46A6-B1A4-6279E996325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058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3A601CA-10C1-4759-BA46-410CFAAE4FB1}" type="datetime1">
              <a:rPr lang="en-US" smtClean="0"/>
              <a:pPr>
                <a:defRPr/>
              </a:pPr>
              <a:t>4/9/2017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/>
              <a:t>hermiyanto_i@yahoo.co.id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7553D0C-8AB8-46A6-B1A4-6279E996325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611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5" r:id="rId1"/>
    <p:sldLayoutId id="2147484046" r:id="rId2"/>
    <p:sldLayoutId id="2147484047" r:id="rId3"/>
    <p:sldLayoutId id="2147484048" r:id="rId4"/>
    <p:sldLayoutId id="2147484049" r:id="rId5"/>
    <p:sldLayoutId id="2147484050" r:id="rId6"/>
    <p:sldLayoutId id="2147484051" r:id="rId7"/>
    <p:sldLayoutId id="2147484052" r:id="rId8"/>
    <p:sldLayoutId id="2147484053" r:id="rId9"/>
    <p:sldLayoutId id="2147484054" r:id="rId10"/>
    <p:sldLayoutId id="214748405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png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microsoft.com/office/2007/relationships/hdphoto" Target="../media/hdphoto3.wdp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th/url?sa=i&amp;rct=j&amp;q=moving+ball&amp;source=images&amp;cd=&amp;cad=rja&amp;docid=LyeQVnsl3xAaRM&amp;tbnid=u9zKowop9IqO3M:&amp;ved=0CAUQjRw&amp;url=http://www.clker.com/clipart-bouncing-soccer-ball.html&amp;ei=q-lHUfSEJOajigf_14DgCQ&amp;bvm=bv.43828540,d.bmk&amp;psig=AFQjCNFohdds5b2Y2d5ALwzmddLCT0q55w&amp;ust=1363753764539579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png"/><Relationship Id="rId4" Type="http://schemas.openxmlformats.org/officeDocument/2006/relationships/image" Target="../media/image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.th/url?sa=i&amp;rct=j&amp;q=emergency+exit&amp;source=images&amp;cd=&amp;cad=rja&amp;docid=-hJ0badw5fzN8M&amp;tbnid=KerWIbc3kZLYbM:&amp;ved=0CAUQjRw&amp;url=http://www.directindustry.com/prod/cooper-lighting-and-safety/led-safety-lighting-emergency-exit-29464-410547.html&amp;ei=RDVZUdCeLceNrgfTv4CoCQ&amp;bvm=bv.44442042,d.bmk&amp;psig=AFQjCNGwY2UOetolKZACSjJBrFYzhh-hNw&amp;ust=1364887225235463" TargetMode="External"/><Relationship Id="rId13" Type="http://schemas.openxmlformats.org/officeDocument/2006/relationships/image" Target="../media/image71.png"/><Relationship Id="rId18" Type="http://schemas.openxmlformats.org/officeDocument/2006/relationships/image" Target="../media/image75.png"/><Relationship Id="rId3" Type="http://schemas.openxmlformats.org/officeDocument/2006/relationships/hyperlink" Target="http://www.google.co.th/url?sa=i&amp;rct=j&amp;q=invaliden+parkeerplaats&amp;source=images&amp;cd=&amp;cad=rja&amp;docid=HdVJcj8YiAjitM&amp;tbnid=HITJ9JJvukX8WM:&amp;ved=0CAUQjRw&amp;url=http://www.spijkenieuws.nl/default.php?viewtype=1&amp;page=art&amp;id=2990&amp;ei=EipZUcCVNsHorQf2zoHAAg&amp;psig=AFQjCNEWdd3591gz0oOfMF14s15eLUawZQ&amp;ust=1364884347224702" TargetMode="External"/><Relationship Id="rId7" Type="http://schemas.openxmlformats.org/officeDocument/2006/relationships/image" Target="../media/image67.png"/><Relationship Id="rId12" Type="http://schemas.openxmlformats.org/officeDocument/2006/relationships/image" Target="../media/image70.jpeg"/><Relationship Id="rId17" Type="http://schemas.openxmlformats.org/officeDocument/2006/relationships/image" Target="../media/image74.jpeg"/><Relationship Id="rId2" Type="http://schemas.openxmlformats.org/officeDocument/2006/relationships/image" Target="../media/image63.png"/><Relationship Id="rId16" Type="http://schemas.openxmlformats.org/officeDocument/2006/relationships/hyperlink" Target="http://www.google.co.th/url?sa=i&amp;rct=j&amp;q=holiday+inn+logos&amp;source=images&amp;cd=&amp;cad=rja&amp;docid=CP9A3vVpUj_udM&amp;tbnid=oF8oxCQkat7HYM:&amp;ved=0CAUQjRw&amp;url=http://www.nextevent.com.au/destinations/178-holiday-inn-melbourne.html&amp;ei=bzhZUdC4K8mtrAer_YGACg&amp;bvm=bv.44442042,d.bmk&amp;psig=AFQjCNFNWL7llSpUJwEI5WHKthmilq_YmA&amp;ust=1364888043912415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png"/><Relationship Id="rId11" Type="http://schemas.openxmlformats.org/officeDocument/2006/relationships/hyperlink" Target="http://www.google.co.th/url?sa=i&amp;rct=j&amp;q=hotel+symbol&amp;source=images&amp;cd=&amp;cad=rja&amp;docid=XiPqLyy_NzyujM&amp;tbnid=JtLZhA90H9Tu9M:&amp;ved=0CAUQjRw&amp;url=http://vector.us/browse/113851/hotel_motel_sleeping_accomodation_clip_art&amp;ei=8jVZUe7iMMOIrQen54DIBg&amp;bvm=bv.44442042,d.bmk&amp;psig=AFQjCNG9GvCaOSSgEeqm99pj1G6_DzwncQ&amp;ust=1364887386890936" TargetMode="External"/><Relationship Id="rId5" Type="http://schemas.openxmlformats.org/officeDocument/2006/relationships/image" Target="../media/image65.png"/><Relationship Id="rId15" Type="http://schemas.openxmlformats.org/officeDocument/2006/relationships/image" Target="../media/image73.png"/><Relationship Id="rId10" Type="http://schemas.openxmlformats.org/officeDocument/2006/relationships/image" Target="../media/image69.png"/><Relationship Id="rId4" Type="http://schemas.openxmlformats.org/officeDocument/2006/relationships/image" Target="../media/image64.jpeg"/><Relationship Id="rId9" Type="http://schemas.openxmlformats.org/officeDocument/2006/relationships/image" Target="../media/image68.jpeg"/><Relationship Id="rId14" Type="http://schemas.openxmlformats.org/officeDocument/2006/relationships/image" Target="../media/image7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hyperlink" Target="http://www.google.co.th/url?sa=i&amp;rct=j&amp;q=invaliden+parkeerplaats&amp;source=images&amp;cd=&amp;cad=rja&amp;docid=HdVJcj8YiAjitM&amp;tbnid=HITJ9JJvukX8WM:&amp;ved=0CAUQjRw&amp;url=http://www.spijkenieuws.nl/default.php?viewtype=1&amp;page=art&amp;id=2990&amp;ei=EipZUcCVNsHorQf2zoHAAg&amp;psig=AFQjCNEWdd3591gz0oOfMF14s15eLUawZQ&amp;ust=1364884347224702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7.png"/><Relationship Id="rId4" Type="http://schemas.openxmlformats.org/officeDocument/2006/relationships/image" Target="../media/image76.gi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hyperlink" Target="http://www.google.co.th/url?sa=i&amp;rct=j&amp;q=invaliden+parkeerplaats&amp;source=images&amp;cd=&amp;cad=rja&amp;docid=HdVJcj8YiAjitM&amp;tbnid=HITJ9JJvukX8WM:&amp;ved=0CAUQjRw&amp;url=http://www.spijkenieuws.nl/default.php?viewtype=1&amp;page=art&amp;id=2990&amp;ei=EipZUcCVNsHorQf2zoHAAg&amp;psig=AFQjCNEWdd3591gz0oOfMF14s15eLUawZQ&amp;ust=1364884347224702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hyperlink" Target="http://www.google.co.th/url?sa=i&amp;rct=j&amp;q=invaliden+parkeerplaats&amp;source=images&amp;cd=&amp;cad=rja&amp;docid=HdVJcj8YiAjitM&amp;tbnid=HITJ9JJvukX8WM:&amp;ved=0CAUQjRw&amp;url=http://www.spijkenieuws.nl/default.php?viewtype=1&amp;page=art&amp;id=2990&amp;ei=EipZUcCVNsHorQf2zoHAAg&amp;psig=AFQjCNEWdd3591gz0oOfMF14s15eLUawZQ&amp;ust=1364884347224702" TargetMode="External"/><Relationship Id="rId1" Type="http://schemas.openxmlformats.org/officeDocument/2006/relationships/slideLayout" Target="../slideLayouts/slideLayout4.xml"/><Relationship Id="rId6" Type="http://schemas.microsoft.com/office/2007/relationships/hdphoto" Target="../media/hdphoto4.wdp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hyperlink" Target="http://www.google.co.th/url?sa=i&amp;rct=j&amp;q=invaliden+parkeerplaats&amp;source=images&amp;cd=&amp;cad=rja&amp;docid=HdVJcj8YiAjitM&amp;tbnid=HITJ9JJvukX8WM:&amp;ved=0CAUQjRw&amp;url=http://www.spijkenieuws.nl/default.php?viewtype=1&amp;page=art&amp;id=2990&amp;ei=EipZUcCVNsHorQf2zoHAAg&amp;psig=AFQjCNEWdd3591gz0oOfMF14s15eLUawZQ&amp;ust=1364884347224702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hyperlink" Target="http://www.google.co.th/url?sa=i&amp;rct=j&amp;q=invaliden+parkeerplaats&amp;source=images&amp;cd=&amp;cad=rja&amp;docid=HdVJcj8YiAjitM&amp;tbnid=HITJ9JJvukX8WM:&amp;ved=0CAUQjRw&amp;url=http://www.spijkenieuws.nl/default.php?viewtype=1&amp;page=art&amp;id=2990&amp;ei=EipZUcCVNsHorQf2zoHAAg&amp;psig=AFQjCNEWdd3591gz0oOfMF14s15eLUawZQ&amp;ust=1364884347224702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hyperlink" Target="http://www.google.co.th/url?sa=i&amp;rct=j&amp;q=invaliden+parkeerplaats&amp;source=images&amp;cd=&amp;cad=rja&amp;docid=HdVJcj8YiAjitM&amp;tbnid=HITJ9JJvukX8WM:&amp;ved=0CAUQjRw&amp;url=http://www.spijkenieuws.nl/default.php?viewtype=1&amp;page=art&amp;id=2990&amp;ei=EipZUcCVNsHorQf2zoHAAg&amp;psig=AFQjCNEWdd3591gz0oOfMF14s15eLUawZQ&amp;ust=1364884347224702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5.png"/></Relationships>
</file>

<file path=ppt/slides/_rels/slide6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hyperlink" Target="http://www.google.co.th/url?sa=i&amp;rct=j&amp;q=bus+stop+symbol&amp;source=images&amp;cd=&amp;cad=rja&amp;docid=N6Pe_-QUs22_JM&amp;tbnid=GPpo7HzvLMohMM:&amp;ved=0CAUQjRw&amp;url=http://www.stopsignsandmore.com/p-1589-bus-and-bus-stop-symbol-sign-8x8.aspx&amp;ei=HyhZUbTmOIbTrQfmoICQAg&amp;bvm=bv.44442042,d.bmk&amp;psig=AFQjCNE1q2oQkxpoKbpkPlWzGtbF3USH3g&amp;ust=1364883867391853" TargetMode="External"/><Relationship Id="rId7" Type="http://schemas.openxmlformats.org/officeDocument/2006/relationships/image" Target="../media/image90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9.jpeg"/><Relationship Id="rId5" Type="http://schemas.openxmlformats.org/officeDocument/2006/relationships/hyperlink" Target="http://www.google.co.th/url?sa=i&amp;rct=j&amp;q=bus+stop+logo&amp;source=images&amp;cd=&amp;cad=rja&amp;docid=Ocm-HaL0rvOK0M&amp;tbnid=SAKS_bW3Gd93lM:&amp;ved=0CAUQjRw&amp;url=http://www.thestar.com/news/ttc/2013/02/26/ttc_redesigns_its_bus_stops_and_station_maps.html&amp;ei=wShZUa-IOsWrrAf7qYHwAw&amp;psig=AFQjCNHzBdseif6Sqw0SWNYztO76ZOj_dw&amp;ust=1364884021945544" TargetMode="External"/><Relationship Id="rId4" Type="http://schemas.openxmlformats.org/officeDocument/2006/relationships/image" Target="../media/image88.gif"/></Relationships>
</file>

<file path=ppt/slides/_rels/slide6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4.png"/><Relationship Id="rId5" Type="http://schemas.microsoft.com/office/2007/relationships/hdphoto" Target="../media/hdphoto7.wdp"/><Relationship Id="rId4" Type="http://schemas.openxmlformats.org/officeDocument/2006/relationships/image" Target="../media/image93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th/url?sa=i&amp;rct=j&amp;q=hospital&amp;source=images&amp;cd=&amp;cad=rja&amp;docid=3KILzCFRReWy2M&amp;tbnid=2HiFkdtrWy7crM:&amp;ved=0CAUQjRw&amp;url=http://www.medicinemound.com/finding-the-right-hospital.html&amp;ei=oI9bUcXRNcemrAfSkoCYBg&amp;bvm=bv.44697112,d.bmk&amp;psig=AFQjCNFFGSTaDZGQkNqasvLNiqw7t5IXWQ&amp;ust=1365041435723182" TargetMode="External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7.png"/><Relationship Id="rId4" Type="http://schemas.openxmlformats.org/officeDocument/2006/relationships/image" Target="../media/image9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th/url?sa=i&amp;rct=j&amp;q=hospital&amp;source=images&amp;cd=&amp;cad=rja&amp;docid=3KILzCFRReWy2M&amp;tbnid=2HiFkdtrWy7crM:&amp;ved=0CAUQjRw&amp;url=http://www.medicinemound.com/finding-the-right-hospital.html&amp;ei=oI9bUcXRNcemrAfSkoCYBg&amp;bvm=bv.44697112,d.bmk&amp;psig=AFQjCNFFGSTaDZGQkNqasvLNiqw7t5IXWQ&amp;ust=1365041435723182" TargetMode="External"/><Relationship Id="rId7" Type="http://schemas.openxmlformats.org/officeDocument/2006/relationships/image" Target="../media/image7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96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gif"/><Relationship Id="rId1" Type="http://schemas.openxmlformats.org/officeDocument/2006/relationships/slideLayout" Target="../slideLayouts/slideLayout8.xml"/><Relationship Id="rId4" Type="http://schemas.microsoft.com/office/2007/relationships/hdphoto" Target="../media/hdphoto8.wdp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8.xml"/><Relationship Id="rId5" Type="http://schemas.microsoft.com/office/2007/relationships/hdphoto" Target="../media/hdphoto8.wdp"/><Relationship Id="rId4" Type="http://schemas.openxmlformats.org/officeDocument/2006/relationships/image" Target="../media/image108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8.xml"/><Relationship Id="rId4" Type="http://schemas.microsoft.com/office/2007/relationships/hdphoto" Target="../media/hdphoto9.wdp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11.png"/><Relationship Id="rId7" Type="http://schemas.openxmlformats.org/officeDocument/2006/relationships/image" Target="../media/image11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10" Type="http://schemas.openxmlformats.org/officeDocument/2006/relationships/image" Target="../media/image118.png"/><Relationship Id="rId4" Type="http://schemas.openxmlformats.org/officeDocument/2006/relationships/image" Target="../media/image112.png"/><Relationship Id="rId9" Type="http://schemas.openxmlformats.org/officeDocument/2006/relationships/image" Target="../media/image1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111.png"/><Relationship Id="rId7" Type="http://schemas.openxmlformats.org/officeDocument/2006/relationships/image" Target="../media/image11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2.png"/><Relationship Id="rId9" Type="http://schemas.openxmlformats.org/officeDocument/2006/relationships/image" Target="../media/image118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111.png"/><Relationship Id="rId7" Type="http://schemas.openxmlformats.org/officeDocument/2006/relationships/image" Target="../media/image12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png"/><Relationship Id="rId5" Type="http://schemas.openxmlformats.org/officeDocument/2006/relationships/image" Target="../media/image114.png"/><Relationship Id="rId4" Type="http://schemas.openxmlformats.org/officeDocument/2006/relationships/image" Target="../media/image119.png"/><Relationship Id="rId9" Type="http://schemas.openxmlformats.org/officeDocument/2006/relationships/image" Target="../media/image118.png"/></Relationships>
</file>

<file path=ppt/slides/_rels/slide82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122.jpeg"/><Relationship Id="rId7" Type="http://schemas.openxmlformats.org/officeDocument/2006/relationships/image" Target="../media/image12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Relationship Id="rId9" Type="http://schemas.openxmlformats.org/officeDocument/2006/relationships/image" Target="../media/image120.pn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jpeg"/><Relationship Id="rId3" Type="http://schemas.openxmlformats.org/officeDocument/2006/relationships/image" Target="../media/image126.jpeg"/><Relationship Id="rId7" Type="http://schemas.openxmlformats.org/officeDocument/2006/relationships/image" Target="../media/image129.gif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10" Type="http://schemas.openxmlformats.org/officeDocument/2006/relationships/image" Target="../media/image132.png"/><Relationship Id="rId4" Type="http://schemas.openxmlformats.org/officeDocument/2006/relationships/image" Target="../media/image122.jpeg"/><Relationship Id="rId9" Type="http://schemas.openxmlformats.org/officeDocument/2006/relationships/image" Target="../media/image131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jpeg"/><Relationship Id="rId13" Type="http://schemas.openxmlformats.org/officeDocument/2006/relationships/image" Target="../media/image134.jpeg"/><Relationship Id="rId3" Type="http://schemas.openxmlformats.org/officeDocument/2006/relationships/image" Target="../media/image126.jpeg"/><Relationship Id="rId7" Type="http://schemas.openxmlformats.org/officeDocument/2006/relationships/image" Target="../media/image129.gif"/><Relationship Id="rId12" Type="http://schemas.microsoft.com/office/2007/relationships/hdphoto" Target="../media/hdphoto11.wdp"/><Relationship Id="rId2" Type="http://schemas.openxmlformats.org/officeDocument/2006/relationships/image" Target="../media/image125.jpeg"/><Relationship Id="rId16" Type="http://schemas.openxmlformats.org/officeDocument/2006/relationships/image" Target="../media/image1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jpeg"/><Relationship Id="rId11" Type="http://schemas.openxmlformats.org/officeDocument/2006/relationships/image" Target="../media/image133.png"/><Relationship Id="rId5" Type="http://schemas.openxmlformats.org/officeDocument/2006/relationships/image" Target="../media/image127.jpeg"/><Relationship Id="rId15" Type="http://schemas.openxmlformats.org/officeDocument/2006/relationships/image" Target="../media/image136.png"/><Relationship Id="rId10" Type="http://schemas.openxmlformats.org/officeDocument/2006/relationships/image" Target="../media/image132.png"/><Relationship Id="rId4" Type="http://schemas.openxmlformats.org/officeDocument/2006/relationships/image" Target="../media/image122.jpeg"/><Relationship Id="rId9" Type="http://schemas.openxmlformats.org/officeDocument/2006/relationships/image" Target="../media/image131.png"/><Relationship Id="rId14" Type="http://schemas.openxmlformats.org/officeDocument/2006/relationships/image" Target="../media/image135.gif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jpeg"/><Relationship Id="rId13" Type="http://schemas.openxmlformats.org/officeDocument/2006/relationships/image" Target="../media/image131.png"/><Relationship Id="rId3" Type="http://schemas.openxmlformats.org/officeDocument/2006/relationships/image" Target="../media/image122.jpeg"/><Relationship Id="rId7" Type="http://schemas.openxmlformats.org/officeDocument/2006/relationships/image" Target="../media/image129.gif"/><Relationship Id="rId12" Type="http://schemas.openxmlformats.org/officeDocument/2006/relationships/image" Target="../media/image138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jpeg"/><Relationship Id="rId11" Type="http://schemas.openxmlformats.org/officeDocument/2006/relationships/image" Target="../media/image136.png"/><Relationship Id="rId5" Type="http://schemas.openxmlformats.org/officeDocument/2006/relationships/image" Target="../media/image127.jpeg"/><Relationship Id="rId10" Type="http://schemas.openxmlformats.org/officeDocument/2006/relationships/image" Target="../media/image135.gif"/><Relationship Id="rId4" Type="http://schemas.openxmlformats.org/officeDocument/2006/relationships/image" Target="../media/image125.jpeg"/><Relationship Id="rId9" Type="http://schemas.openxmlformats.org/officeDocument/2006/relationships/image" Target="../media/image137.jpeg"/><Relationship Id="rId14" Type="http://schemas.openxmlformats.org/officeDocument/2006/relationships/image" Target="../media/image132.pn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jpeg"/><Relationship Id="rId13" Type="http://schemas.openxmlformats.org/officeDocument/2006/relationships/image" Target="../media/image140.png"/><Relationship Id="rId18" Type="http://schemas.openxmlformats.org/officeDocument/2006/relationships/image" Target="../media/image132.png"/><Relationship Id="rId3" Type="http://schemas.openxmlformats.org/officeDocument/2006/relationships/image" Target="../media/image122.jpeg"/><Relationship Id="rId7" Type="http://schemas.openxmlformats.org/officeDocument/2006/relationships/image" Target="../media/image129.gif"/><Relationship Id="rId12" Type="http://schemas.openxmlformats.org/officeDocument/2006/relationships/image" Target="../media/image138.jpeg"/><Relationship Id="rId17" Type="http://schemas.openxmlformats.org/officeDocument/2006/relationships/image" Target="../media/image143.png"/><Relationship Id="rId2" Type="http://schemas.openxmlformats.org/officeDocument/2006/relationships/image" Target="../media/image126.jpeg"/><Relationship Id="rId16" Type="http://schemas.openxmlformats.org/officeDocument/2006/relationships/image" Target="../media/image1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jpeg"/><Relationship Id="rId11" Type="http://schemas.openxmlformats.org/officeDocument/2006/relationships/image" Target="../media/image136.png"/><Relationship Id="rId5" Type="http://schemas.openxmlformats.org/officeDocument/2006/relationships/image" Target="../media/image127.jpeg"/><Relationship Id="rId15" Type="http://schemas.openxmlformats.org/officeDocument/2006/relationships/image" Target="../media/image142.jpeg"/><Relationship Id="rId10" Type="http://schemas.openxmlformats.org/officeDocument/2006/relationships/image" Target="../media/image135.gif"/><Relationship Id="rId4" Type="http://schemas.openxmlformats.org/officeDocument/2006/relationships/image" Target="../media/image125.jpeg"/><Relationship Id="rId9" Type="http://schemas.openxmlformats.org/officeDocument/2006/relationships/image" Target="../media/image139.jpeg"/><Relationship Id="rId14" Type="http://schemas.openxmlformats.org/officeDocument/2006/relationships/image" Target="../media/image14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295400" y="1752600"/>
            <a:ext cx="7772400" cy="2200275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gency FB" pitchFamily="34" charset="0"/>
              </a:rPr>
              <a:t>Directions and City Orientation </a:t>
            </a:r>
            <a:endParaRPr lang="th-TH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gency FB" pitchFamily="34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90" b="96124" l="9742" r="899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5020089"/>
            <a:ext cx="1219200" cy="932622"/>
          </a:xfrm>
          <a:prstGeom prst="rect">
            <a:avLst/>
          </a:prstGeom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-990600" y="5486400"/>
            <a:ext cx="5989955" cy="381000"/>
          </a:xfrm>
          <a:prstGeom prst="rect">
            <a:avLst/>
          </a:prstGeom>
          <a:noFill/>
          <a:ln w="38100" cap="flat" cmpd="sng" algn="ctr">
            <a:noFill/>
            <a:prstDash val="solid"/>
            <a:miter lim="800000"/>
            <a:headEnd/>
            <a:tailEnd/>
          </a:ln>
          <a:effectLst/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ln>
                  <a:noFill/>
                </a:ln>
                <a:solidFill>
                  <a:srgbClr val="4472C4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Agency FB" panose="020B0503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dirty="0">
                <a:ln>
                  <a:noFill/>
                </a:ln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Bauhaus 93" panose="04030905020B02020C02" pitchFamily="82" charset="0"/>
                <a:ea typeface="Arial Unicode MS" panose="020B0604020202020204" pitchFamily="34" charset="-128"/>
                <a:cs typeface="MV Boli" panose="02000500030200090000" pitchFamily="2" charset="0"/>
              </a:rPr>
              <a:t>RAINBOW</a:t>
            </a:r>
            <a:r>
              <a:rPr lang="en-US" dirty="0">
                <a:ln>
                  <a:noFill/>
                </a:ln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Bauhaus 93" panose="04030905020B02020C02" pitchFamily="8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dirty="0">
                <a:ln>
                  <a:noFill/>
                </a:ln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Bauhaus 93" panose="04030905020B02020C02" pitchFamily="82" charset="0"/>
                <a:ea typeface="Arial Unicode MS" panose="020B0604020202020204" pitchFamily="34" charset="-128"/>
                <a:cs typeface="MV Boli" panose="02000500030200090000" pitchFamily="2" charset="0"/>
              </a:rPr>
              <a:t>OF           </a:t>
            </a:r>
            <a:r>
              <a:rPr lang="en-US" dirty="0" smtClean="0">
                <a:ln>
                  <a:noFill/>
                </a:ln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Bauhaus 93" panose="04030905020B02020C02" pitchFamily="82" charset="0"/>
                <a:ea typeface="Arial Unicode MS" panose="020B0604020202020204" pitchFamily="34" charset="-128"/>
                <a:cs typeface="MV Boli" panose="02000500030200090000" pitchFamily="2" charset="0"/>
              </a:rPr>
              <a:t>EDUCATION     </a:t>
            </a:r>
            <a:endParaRPr lang="en-US" dirty="0" smtClean="0">
              <a:ln>
                <a:noFill/>
              </a:ln>
              <a:effectLst>
                <a:outerShdw blurRad="38100" dist="25400" dir="5400000" algn="ctr">
                  <a:srgbClr val="6E747A">
                    <a:alpha val="43000"/>
                  </a:srgbClr>
                </a:outerShdw>
              </a:effectLst>
              <a:latin typeface="Bauhaus 93" panose="04030905020B02020C02" pitchFamily="82" charset="0"/>
              <a:ea typeface="Arial Unicode MS" panose="020B0604020202020204" pitchFamily="34" charset="-128"/>
              <a:cs typeface="MV Boli" panose="02000500030200090000" pitchFamily="2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effectLst>
                <a:outerShdw blurRad="38100" dist="25400" dir="5400000" algn="ctr">
                  <a:srgbClr val="6E747A">
                    <a:alpha val="43000"/>
                  </a:srgbClr>
                </a:outerShdw>
              </a:effectLst>
              <a:latin typeface="Bauhaus 93" panose="04030905020B02020C02" pitchFamily="82" charset="0"/>
              <a:ea typeface="Arial Unicode MS" panose="020B0604020202020204" pitchFamily="34" charset="-128"/>
              <a:cs typeface="MV Boli" panose="02000500030200090000" pitchFamily="2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dirty="0" smtClean="0">
              <a:ln>
                <a:noFill/>
              </a:ln>
              <a:effectLst>
                <a:outerShdw blurRad="38100" dist="25400" dir="5400000" algn="ctr">
                  <a:srgbClr val="6E747A">
                    <a:alpha val="43000"/>
                  </a:srgbClr>
                </a:outerShdw>
              </a:effectLst>
              <a:latin typeface="Bauhaus 93" panose="04030905020B02020C02" pitchFamily="82" charset="0"/>
              <a:ea typeface="Arial Unicode MS" panose="020B0604020202020204" pitchFamily="34" charset="-128"/>
              <a:cs typeface="MV Boli" panose="02000500030200090000" pitchFamily="2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ln>
                  <a:noFill/>
                </a:ln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Bauhaus 93" panose="04030905020B02020C02" pitchFamily="82" charset="0"/>
                <a:ea typeface="Arial Unicode MS" panose="020B0604020202020204" pitchFamily="34" charset="-128"/>
                <a:cs typeface="MV Boli" panose="02000500030200090000" pitchFamily="2" charset="0"/>
              </a:rPr>
              <a:t>PowerPoint </a:t>
            </a:r>
            <a:r>
              <a:rPr lang="en-US" dirty="0" smtClean="0">
                <a:ln>
                  <a:noFill/>
                </a:ln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Bauhaus 93" panose="04030905020B02020C02" pitchFamily="82" charset="0"/>
                <a:ea typeface="Arial Unicode MS" panose="020B0604020202020204" pitchFamily="34" charset="-128"/>
                <a:cs typeface="MV Boli" panose="02000500030200090000" pitchFamily="2" charset="0"/>
              </a:rPr>
              <a:t>Presentations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47239" y="1868472"/>
            <a:ext cx="8229600" cy="990600"/>
          </a:xfrm>
        </p:spPr>
        <p:txBody>
          <a:bodyPr>
            <a:noAutofit/>
          </a:bodyPr>
          <a:lstStyle/>
          <a:p>
            <a:r>
              <a:rPr lang="en-US" sz="6000" b="1" cap="none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n</a:t>
            </a:r>
            <a:r>
              <a:rPr lang="en-US" sz="6000" b="1" cap="none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ext to</a:t>
            </a:r>
            <a:br>
              <a:rPr lang="en-US" sz="6000" b="1" cap="none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</a:br>
            <a:r>
              <a:rPr lang="en-US" sz="6000" b="1" cap="none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/>
            </a:r>
            <a:br>
              <a:rPr lang="en-US" sz="6000" b="1" cap="none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</a:br>
            <a:r>
              <a:rPr lang="en-US" sz="6000" b="1" cap="none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endParaRPr lang="en-US" sz="6000" b="1" cap="none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3A601CA-10C1-4759-BA46-410CFAAE4FB1}" type="datetime1">
              <a:rPr lang="en-US" smtClean="0"/>
              <a:pPr>
                <a:defRPr/>
              </a:pPr>
              <a:t>4/9/2017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553D0C-8AB8-46A6-B1A4-6279E9963254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3" name="Right Triangle 2"/>
          <p:cNvSpPr/>
          <p:nvPr/>
        </p:nvSpPr>
        <p:spPr>
          <a:xfrm rot="7995340" flipV="1">
            <a:off x="4461090" y="2091008"/>
            <a:ext cx="528665" cy="545529"/>
          </a:xfrm>
          <a:prstGeom prst="rtTriangl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arallelogram 9"/>
          <p:cNvSpPr/>
          <p:nvPr/>
        </p:nvSpPr>
        <p:spPr>
          <a:xfrm rot="10374325">
            <a:off x="3566956" y="3015032"/>
            <a:ext cx="1029452" cy="2049846"/>
          </a:xfrm>
          <a:prstGeom prst="parallelogram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ube 4"/>
          <p:cNvSpPr/>
          <p:nvPr/>
        </p:nvSpPr>
        <p:spPr>
          <a:xfrm>
            <a:off x="4381795" y="2315980"/>
            <a:ext cx="3124200" cy="2743200"/>
          </a:xfrm>
          <a:prstGeom prst="cub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 descr="http://freeimagesarchive.com/data/media/210/Soccer+Bal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838" y="3720640"/>
            <a:ext cx="1633318" cy="17063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361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914400" y="2093626"/>
            <a:ext cx="8229600" cy="990600"/>
          </a:xfrm>
        </p:spPr>
        <p:txBody>
          <a:bodyPr>
            <a:noAutofit/>
          </a:bodyPr>
          <a:lstStyle/>
          <a:p>
            <a:r>
              <a:rPr lang="en-US" sz="6000" b="1" cap="none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gency FB" pitchFamily="34" charset="0"/>
              </a:rPr>
              <a:t>past</a:t>
            </a:r>
            <a:br>
              <a:rPr lang="en-US" sz="6000" b="1" cap="none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gency FB" pitchFamily="34" charset="0"/>
              </a:rPr>
            </a:br>
            <a:r>
              <a:rPr lang="en-US" sz="6000" b="1" cap="none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gency FB" pitchFamily="34" charset="0"/>
              </a:rPr>
              <a:t/>
            </a:r>
            <a:br>
              <a:rPr lang="en-US" sz="6000" b="1" cap="none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gency FB" pitchFamily="34" charset="0"/>
              </a:rPr>
            </a:br>
            <a:r>
              <a:rPr lang="en-US" sz="6000" b="1" cap="none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gency FB" pitchFamily="34" charset="0"/>
              </a:rPr>
              <a:t> </a:t>
            </a:r>
            <a:endParaRPr lang="en-US" sz="6000" b="1" cap="none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Agency FB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3A601CA-10C1-4759-BA46-410CFAAE4FB1}" type="datetime1">
              <a:rPr lang="en-US" smtClean="0"/>
              <a:pPr>
                <a:defRPr/>
              </a:pPr>
              <a:t>4/9/2017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553D0C-8AB8-46A6-B1A4-6279E9963254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3" name="Right Triangle 2"/>
          <p:cNvSpPr/>
          <p:nvPr/>
        </p:nvSpPr>
        <p:spPr>
          <a:xfrm rot="7995340" flipV="1">
            <a:off x="11297408" y="716262"/>
            <a:ext cx="528665" cy="545529"/>
          </a:xfrm>
          <a:prstGeom prst="rtTriangl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arallelogram 9"/>
          <p:cNvSpPr/>
          <p:nvPr/>
        </p:nvSpPr>
        <p:spPr>
          <a:xfrm rot="10374325">
            <a:off x="10409644" y="1857361"/>
            <a:ext cx="1029452" cy="2049846"/>
          </a:xfrm>
          <a:prstGeom prst="parallelogram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ube 4"/>
          <p:cNvSpPr/>
          <p:nvPr/>
        </p:nvSpPr>
        <p:spPr>
          <a:xfrm>
            <a:off x="3429000" y="2107362"/>
            <a:ext cx="3124200" cy="2743200"/>
          </a:xfrm>
          <a:prstGeom prst="cub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1447800" y="5187871"/>
            <a:ext cx="6248400" cy="484632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 descr="http://freeimagesarchive.com/data/media/210/Soccer+Bal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432807"/>
            <a:ext cx="1633318" cy="1706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46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3A601CA-10C1-4759-BA46-410CFAAE4FB1}" type="datetime1">
              <a:rPr lang="en-US" smtClean="0"/>
              <a:pPr>
                <a:defRPr/>
              </a:pPr>
              <a:t>4/9/2017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553D0C-8AB8-46A6-B1A4-6279E9963254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1030" name="Picture 6" descr="http://freeimagesarchive.com/data/media/210/Soccer+Bal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444840"/>
            <a:ext cx="1633318" cy="1706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7"/>
          <p:cNvSpPr txBox="1">
            <a:spLocks/>
          </p:cNvSpPr>
          <p:nvPr/>
        </p:nvSpPr>
        <p:spPr>
          <a:xfrm>
            <a:off x="5378026" y="1131780"/>
            <a:ext cx="3654797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b="1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endParaRPr lang="en-US" sz="2800" b="1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Cube 11"/>
          <p:cNvSpPr/>
          <p:nvPr/>
        </p:nvSpPr>
        <p:spPr>
          <a:xfrm>
            <a:off x="764498" y="2433853"/>
            <a:ext cx="3124200" cy="2743200"/>
          </a:xfrm>
          <a:prstGeom prst="cub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ube 12"/>
          <p:cNvSpPr/>
          <p:nvPr/>
        </p:nvSpPr>
        <p:spPr>
          <a:xfrm>
            <a:off x="4953000" y="2433853"/>
            <a:ext cx="3124200" cy="2743200"/>
          </a:xfrm>
          <a:prstGeom prst="cub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6" descr="http://freeimagesarchive.com/data/media/210/Soccer+Bal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805453"/>
            <a:ext cx="1633318" cy="17063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http://freeimagesarchive.com/data/media/210/Soccer+Bal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703820"/>
            <a:ext cx="1633318" cy="17063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ight Arrow 16"/>
          <p:cNvSpPr/>
          <p:nvPr/>
        </p:nvSpPr>
        <p:spPr>
          <a:xfrm>
            <a:off x="3657600" y="5410200"/>
            <a:ext cx="5181600" cy="484632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" y="1976115"/>
            <a:ext cx="7886700" cy="1325563"/>
          </a:xfrm>
        </p:spPr>
        <p:txBody>
          <a:bodyPr>
            <a:noAutofit/>
          </a:bodyPr>
          <a:lstStyle/>
          <a:p>
            <a:r>
              <a:rPr lang="en-US" sz="6000" b="1" cap="none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gency FB" pitchFamily="34" charset="0"/>
              </a:rPr>
              <a:t>        next to     </a:t>
            </a:r>
            <a:r>
              <a:rPr lang="en-US" sz="6000" b="1" cap="none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gency FB" pitchFamily="34" charset="0"/>
              </a:rPr>
              <a:t> or       past</a:t>
            </a:r>
            <a:endParaRPr lang="en-US" sz="6000" b="1" cap="none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Agency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1933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34040" y="2315980"/>
            <a:ext cx="8229600" cy="990600"/>
          </a:xfrm>
        </p:spPr>
        <p:txBody>
          <a:bodyPr>
            <a:noAutofit/>
          </a:bodyPr>
          <a:lstStyle/>
          <a:p>
            <a:r>
              <a:rPr lang="en-US" sz="6000" b="1" cap="none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gency FB" pitchFamily="34" charset="0"/>
              </a:rPr>
              <a:t>b</a:t>
            </a:r>
            <a:r>
              <a:rPr lang="en-US" sz="6000" b="1" cap="none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gency FB" pitchFamily="34" charset="0"/>
              </a:rPr>
              <a:t>ehind</a:t>
            </a:r>
            <a:r>
              <a:rPr lang="en-US" sz="6000" b="1" cap="none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/>
            </a:r>
            <a:br>
              <a:rPr lang="en-US" sz="6000" b="1" cap="none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</a:br>
            <a:r>
              <a:rPr lang="en-US" sz="6000" b="1" cap="none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/>
            </a:r>
            <a:br>
              <a:rPr lang="en-US" sz="6000" b="1" cap="none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</a:br>
            <a:endParaRPr lang="en-US" sz="6000" b="1" cap="none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3A601CA-10C1-4759-BA46-410CFAAE4FB1}" type="datetime1">
              <a:rPr lang="en-US" smtClean="0"/>
              <a:pPr>
                <a:defRPr/>
              </a:pPr>
              <a:t>4/9/2017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553D0C-8AB8-46A6-B1A4-6279E9963254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3" name="Right Triangle 2"/>
          <p:cNvSpPr/>
          <p:nvPr/>
        </p:nvSpPr>
        <p:spPr>
          <a:xfrm rot="7995340" flipV="1">
            <a:off x="2635040" y="2307115"/>
            <a:ext cx="528665" cy="545529"/>
          </a:xfrm>
          <a:prstGeom prst="rtTriangl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arallelogram 9"/>
          <p:cNvSpPr/>
          <p:nvPr/>
        </p:nvSpPr>
        <p:spPr>
          <a:xfrm rot="10374325">
            <a:off x="1646645" y="3312362"/>
            <a:ext cx="1029452" cy="2049846"/>
          </a:xfrm>
          <a:prstGeom prst="parallelogram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ube 4"/>
          <p:cNvSpPr/>
          <p:nvPr/>
        </p:nvSpPr>
        <p:spPr>
          <a:xfrm>
            <a:off x="2519582" y="2579879"/>
            <a:ext cx="3124200" cy="2743200"/>
          </a:xfrm>
          <a:prstGeom prst="cub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 descr="http://freeimagesarchive.com/data/media/210/Soccer+Bal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098289"/>
            <a:ext cx="1633318" cy="17063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0940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10622" y="1968706"/>
            <a:ext cx="8229600" cy="990600"/>
          </a:xfrm>
        </p:spPr>
        <p:txBody>
          <a:bodyPr>
            <a:noAutofit/>
          </a:bodyPr>
          <a:lstStyle/>
          <a:p>
            <a:r>
              <a:rPr lang="en-US" sz="6000" b="1" cap="none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gency FB" pitchFamily="34" charset="0"/>
              </a:rPr>
              <a:t>i</a:t>
            </a:r>
            <a:r>
              <a:rPr lang="en-US" sz="6000" b="1" cap="none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gency FB" pitchFamily="34" charset="0"/>
              </a:rPr>
              <a:t>n front of</a:t>
            </a:r>
            <a:br>
              <a:rPr lang="en-US" sz="6000" b="1" cap="none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gency FB" pitchFamily="34" charset="0"/>
              </a:rPr>
            </a:br>
            <a:r>
              <a:rPr lang="en-US" sz="6000" b="1" cap="none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gency FB" pitchFamily="34" charset="0"/>
              </a:rPr>
              <a:t/>
            </a:r>
            <a:br>
              <a:rPr lang="en-US" sz="6000" b="1" cap="none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gency FB" pitchFamily="34" charset="0"/>
              </a:rPr>
            </a:br>
            <a:endParaRPr lang="en-US" sz="6000" b="1" cap="none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Agency FB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3A601CA-10C1-4759-BA46-410CFAAE4FB1}" type="datetime1">
              <a:rPr lang="en-US" smtClean="0"/>
              <a:pPr>
                <a:defRPr/>
              </a:pPr>
              <a:t>4/9/2017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077200" y="83695"/>
            <a:ext cx="1066800" cy="329184"/>
          </a:xfrm>
        </p:spPr>
        <p:txBody>
          <a:bodyPr>
            <a:normAutofit/>
          </a:bodyPr>
          <a:lstStyle/>
          <a:p>
            <a:pPr>
              <a:defRPr/>
            </a:pPr>
            <a:fld id="{57553D0C-8AB8-46A6-B1A4-6279E9963254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3" name="Right Triangle 2"/>
          <p:cNvSpPr/>
          <p:nvPr/>
        </p:nvSpPr>
        <p:spPr>
          <a:xfrm rot="7995340" flipV="1">
            <a:off x="4461090" y="2043216"/>
            <a:ext cx="528665" cy="545529"/>
          </a:xfrm>
          <a:prstGeom prst="rtTriangl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arallelogram 9"/>
          <p:cNvSpPr/>
          <p:nvPr/>
        </p:nvSpPr>
        <p:spPr>
          <a:xfrm rot="10374325">
            <a:off x="3566955" y="3060002"/>
            <a:ext cx="1029452" cy="2049846"/>
          </a:xfrm>
          <a:prstGeom prst="parallelogram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ube 4"/>
          <p:cNvSpPr/>
          <p:nvPr/>
        </p:nvSpPr>
        <p:spPr>
          <a:xfrm>
            <a:off x="4381795" y="2315980"/>
            <a:ext cx="3124200" cy="2743200"/>
          </a:xfrm>
          <a:prstGeom prst="cub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 descr="http://freeimagesarchive.com/data/media/210/Soccer+Bal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300" y="3186765"/>
            <a:ext cx="1633318" cy="17063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8720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79423" y="1968706"/>
            <a:ext cx="8229600" cy="990600"/>
          </a:xfrm>
        </p:spPr>
        <p:txBody>
          <a:bodyPr>
            <a:noAutofit/>
          </a:bodyPr>
          <a:lstStyle/>
          <a:p>
            <a:r>
              <a:rPr lang="en-US" sz="6000" b="1" cap="none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gency FB" pitchFamily="34" charset="0"/>
              </a:rPr>
              <a:t>over</a:t>
            </a:r>
            <a:r>
              <a:rPr lang="en-US" sz="6000" b="1" cap="none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/>
            </a:r>
            <a:br>
              <a:rPr lang="en-US" sz="6000" b="1" cap="none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</a:br>
            <a:r>
              <a:rPr lang="en-US" sz="6000" b="1" cap="none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/>
            </a:r>
            <a:br>
              <a:rPr lang="en-US" sz="6000" b="1" cap="none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</a:br>
            <a:endParaRPr lang="en-US" sz="6000" b="1" cap="none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3A601CA-10C1-4759-BA46-410CFAAE4FB1}" type="datetime1">
              <a:rPr lang="en-US" smtClean="0"/>
              <a:pPr>
                <a:defRPr/>
              </a:pPr>
              <a:t>4/9/2017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077200" y="83695"/>
            <a:ext cx="1066800" cy="329184"/>
          </a:xfrm>
        </p:spPr>
        <p:txBody>
          <a:bodyPr>
            <a:normAutofit/>
          </a:bodyPr>
          <a:lstStyle/>
          <a:p>
            <a:pPr>
              <a:defRPr/>
            </a:pPr>
            <a:fld id="{57553D0C-8AB8-46A6-B1A4-6279E9963254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3" name="Right Triangle 2"/>
          <p:cNvSpPr/>
          <p:nvPr/>
        </p:nvSpPr>
        <p:spPr>
          <a:xfrm rot="7995340" flipV="1">
            <a:off x="4461090" y="2043216"/>
            <a:ext cx="528665" cy="545529"/>
          </a:xfrm>
          <a:prstGeom prst="rtTriangl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arallelogram 9"/>
          <p:cNvSpPr/>
          <p:nvPr/>
        </p:nvSpPr>
        <p:spPr>
          <a:xfrm rot="10374325">
            <a:off x="3566956" y="3015033"/>
            <a:ext cx="1029452" cy="2049846"/>
          </a:xfrm>
          <a:prstGeom prst="parallelogram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ube 4"/>
          <p:cNvSpPr/>
          <p:nvPr/>
        </p:nvSpPr>
        <p:spPr>
          <a:xfrm>
            <a:off x="4381795" y="2315980"/>
            <a:ext cx="3124200" cy="2743200"/>
          </a:xfrm>
          <a:prstGeom prst="cub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 descr="http://freeimagesarchive.com/data/media/210/Soccer+Bal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605" y="1142999"/>
            <a:ext cx="1036779" cy="914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ight Arrow 10"/>
          <p:cNvSpPr/>
          <p:nvPr/>
        </p:nvSpPr>
        <p:spPr>
          <a:xfrm rot="21123347">
            <a:off x="1276664" y="1913513"/>
            <a:ext cx="4335294" cy="484632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55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34715" y="1524000"/>
            <a:ext cx="8686800" cy="841248"/>
          </a:xfrm>
        </p:spPr>
        <p:txBody>
          <a:bodyPr>
            <a:noAutofit/>
          </a:bodyPr>
          <a:lstStyle/>
          <a:p>
            <a:r>
              <a:rPr lang="en-US" sz="6000" b="1" cap="none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gency FB" pitchFamily="34" charset="0"/>
              </a:rPr>
              <a:t>between</a:t>
            </a:r>
            <a:r>
              <a:rPr lang="en-US" sz="6000" b="1" cap="none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gency FB" pitchFamily="34" charset="0"/>
              </a:rPr>
              <a:t/>
            </a:r>
            <a:br>
              <a:rPr lang="en-US" sz="6000" b="1" cap="none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gency FB" pitchFamily="34" charset="0"/>
              </a:rPr>
            </a:br>
            <a:endParaRPr lang="en-US" sz="6000" b="1" cap="none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Agency FB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3A601CA-10C1-4759-BA46-410CFAAE4FB1}" type="datetime1">
              <a:rPr lang="en-US" smtClean="0"/>
              <a:pPr>
                <a:defRPr/>
              </a:pPr>
              <a:t>4/9/2017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553D0C-8AB8-46A6-B1A4-6279E9963254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5" name="Cube 4"/>
          <p:cNvSpPr/>
          <p:nvPr/>
        </p:nvSpPr>
        <p:spPr>
          <a:xfrm>
            <a:off x="533400" y="2946818"/>
            <a:ext cx="3124200" cy="2743200"/>
          </a:xfrm>
          <a:prstGeom prst="cub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 descr="http://freeimagesarchive.com/data/media/210/Soccer+Bal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038600"/>
            <a:ext cx="1588583" cy="13416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be 9"/>
          <p:cNvSpPr/>
          <p:nvPr/>
        </p:nvSpPr>
        <p:spPr>
          <a:xfrm>
            <a:off x="5421068" y="2949316"/>
            <a:ext cx="3124200" cy="2743200"/>
          </a:xfrm>
          <a:prstGeom prst="cub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627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85800" y="2514600"/>
            <a:ext cx="5410200" cy="1184825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60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gency FB" pitchFamily="34" charset="0"/>
              </a:rPr>
              <a:t>Now, let’s exercise !</a:t>
            </a:r>
            <a:endParaRPr lang="en-US" sz="600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gency FB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3A601CA-10C1-4759-BA46-410CFAAE4FB1}" type="datetime1">
              <a:rPr lang="en-US" smtClean="0"/>
              <a:pPr>
                <a:defRPr/>
              </a:pPr>
              <a:t>4/9/2017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553D0C-8AB8-46A6-B1A4-6279E9963254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319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occer Goal Clip 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52888" y="-26052463"/>
            <a:ext cx="2809875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occer Goal Clip 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05288" y="-25900063"/>
            <a:ext cx="2809875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2286000"/>
            <a:ext cx="5627931" cy="2579469"/>
          </a:xfrm>
          <a:prstGeom prst="rect">
            <a:avLst/>
          </a:prstGeom>
        </p:spPr>
      </p:pic>
      <p:pic>
        <p:nvPicPr>
          <p:cNvPr id="9" name="Picture 6" descr="http://freeimagesarchive.com/data/media/210/Soccer+Bal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232816"/>
            <a:ext cx="588059" cy="410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38200" y="1444239"/>
            <a:ext cx="45608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atin typeface="Agency FB" pitchFamily="34" charset="0"/>
              </a:rPr>
              <a:t>The ball is in the goal</a:t>
            </a:r>
            <a:endParaRPr lang="en-US" sz="4800" b="1" dirty="0">
              <a:latin typeface="Agency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1180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occer Goal Clip Ar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52888" y="-26052463"/>
            <a:ext cx="2809875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occer Goal Clip Ar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05288" y="-25900063"/>
            <a:ext cx="2809875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2286000"/>
            <a:ext cx="5627931" cy="2579469"/>
          </a:xfrm>
          <a:prstGeom prst="rect">
            <a:avLst/>
          </a:prstGeom>
        </p:spPr>
      </p:pic>
      <p:pic>
        <p:nvPicPr>
          <p:cNvPr id="9" name="Picture 6" descr="http://freeimagesarchive.com/data/media/210/Soccer+Bal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5083324"/>
            <a:ext cx="675030" cy="576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60729" y="1477570"/>
            <a:ext cx="601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Agency FB" pitchFamily="34" charset="0"/>
              </a:rPr>
              <a:t>The ball is in front of the goal</a:t>
            </a:r>
            <a:endParaRPr lang="en-US" sz="4000" b="1" dirty="0">
              <a:latin typeface="Agency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8182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0" name="Picture 16" descr="animated gifs waterfalls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3" y="-19053"/>
            <a:ext cx="9236752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www.bazaardesigns.com/wp-content/uploads/wooden-direction-arrows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65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160167"/>
            <a:ext cx="2514600" cy="36192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 rot="213435">
            <a:off x="7172112" y="4829062"/>
            <a:ext cx="1154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latin typeface="Matura MT Script Capitals" pitchFamily="66" charset="0"/>
              </a:rPr>
              <a:t>Chiang Mai Zoo</a:t>
            </a:r>
          </a:p>
          <a:p>
            <a:endParaRPr lang="th-TH" sz="900" dirty="0">
              <a:latin typeface="Matura MT Script Capitals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rot="21285660">
            <a:off x="7407474" y="4024704"/>
            <a:ext cx="10377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latin typeface="Matura MT Script Capitals" pitchFamily="66" charset="0"/>
              </a:rPr>
              <a:t>Doi</a:t>
            </a:r>
            <a:r>
              <a:rPr lang="en-US" sz="1200" dirty="0" smtClean="0">
                <a:latin typeface="Matura MT Script Capitals" pitchFamily="66" charset="0"/>
              </a:rPr>
              <a:t> </a:t>
            </a:r>
            <a:r>
              <a:rPr lang="en-US" sz="1200" dirty="0" err="1" smtClean="0">
                <a:latin typeface="Matura MT Script Capitals" pitchFamily="66" charset="0"/>
              </a:rPr>
              <a:t>Suthep</a:t>
            </a:r>
            <a:endParaRPr lang="th-TH" sz="1200" dirty="0">
              <a:latin typeface="Matura MT Script Capitals" pitchFamily="66" charset="0"/>
            </a:endParaRPr>
          </a:p>
        </p:txBody>
      </p:sp>
      <p:sp>
        <p:nvSpPr>
          <p:cNvPr id="14" name="Cloud Callout 13"/>
          <p:cNvSpPr/>
          <p:nvPr/>
        </p:nvSpPr>
        <p:spPr>
          <a:xfrm>
            <a:off x="1905287" y="990600"/>
            <a:ext cx="2233013" cy="1234585"/>
          </a:xfrm>
          <a:prstGeom prst="cloudCallout">
            <a:avLst>
              <a:gd name="adj1" fmla="val 119468"/>
              <a:gd name="adj2" fmla="val 185133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atura MT Script Capitals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76590" y="1315504"/>
            <a:ext cx="12779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lba Matter" pitchFamily="2" charset="0"/>
              </a:rPr>
              <a:t>Welcome to</a:t>
            </a:r>
          </a:p>
          <a:p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lba Matter" pitchFamily="2" charset="0"/>
              </a:rPr>
              <a:t> Chiang Mai</a:t>
            </a:r>
            <a:endParaRPr lang="th-TH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lba Matter" pitchFamily="2" charset="0"/>
            </a:endParaRPr>
          </a:p>
        </p:txBody>
      </p:sp>
      <p:pic>
        <p:nvPicPr>
          <p:cNvPr id="2050" name="Picture 2" descr="http://d2eup7qjx8j6ae.cloudfront.net/content/dam/fourseasons/images/web/CHI/CHI_119_subnav-welcom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803" y="3187414"/>
            <a:ext cx="2876550" cy="3416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http://thairivercruise.com/download/thairivercruise_com/kratong-yt4-02-s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742" y="4813480"/>
            <a:ext cx="910254" cy="58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://www.clipartlord.com/wp-content/uploads/2014/10/buddha3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85" y="2409446"/>
            <a:ext cx="2926798" cy="41514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566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occer Goal Clip Ar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52888" y="-26052463"/>
            <a:ext cx="2809875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occer Goal Clip Ar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05288" y="-25900063"/>
            <a:ext cx="2809875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85800" y="1524000"/>
            <a:ext cx="47644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Agency FB" pitchFamily="34" charset="0"/>
              </a:rPr>
              <a:t>The ball is behind the goal.</a:t>
            </a:r>
            <a:endParaRPr lang="en-US" sz="4000" b="1" dirty="0">
              <a:latin typeface="Agency FB" pitchFamily="34" charset="0"/>
            </a:endParaRPr>
          </a:p>
        </p:txBody>
      </p:sp>
      <p:pic>
        <p:nvPicPr>
          <p:cNvPr id="1026" name="Picture 2" descr="http://www.clker.com/cliparts/U/m/n/k/Y/N/indoor-soccer-goal-md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7221" y="2667000"/>
            <a:ext cx="2686050" cy="3397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://freeimagesarchive.com/data/media/210/Soccer+Bal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8447" y="5476536"/>
            <a:ext cx="606531" cy="588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3157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occer Goal Clip 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52888" y="-26052463"/>
            <a:ext cx="2809875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occer Goal Clip 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05288" y="-25900063"/>
            <a:ext cx="2809875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2438400"/>
            <a:ext cx="5627931" cy="2579469"/>
          </a:xfrm>
          <a:prstGeom prst="rect">
            <a:avLst/>
          </a:prstGeom>
        </p:spPr>
      </p:pic>
      <p:pic>
        <p:nvPicPr>
          <p:cNvPr id="9" name="Picture 6" descr="http://freeimagesarchive.com/data/media/210/Soccer+Bal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728134"/>
            <a:ext cx="606531" cy="588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34243" y="1224171"/>
            <a:ext cx="54168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Agency FB" pitchFamily="34" charset="0"/>
              </a:rPr>
              <a:t>The ball is going past the goal.</a:t>
            </a:r>
            <a:endParaRPr lang="en-US" sz="4000" b="1" dirty="0">
              <a:latin typeface="Agency FB" pitchFamily="34" charset="0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5246268" y="4484881"/>
            <a:ext cx="3352800" cy="404407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833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occer Goal Clip 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52888" y="-26052463"/>
            <a:ext cx="2809875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occer Goal Clip 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05288" y="-25900063"/>
            <a:ext cx="2809875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2286000"/>
            <a:ext cx="5627931" cy="2579469"/>
          </a:xfrm>
          <a:prstGeom prst="rect">
            <a:avLst/>
          </a:prstGeom>
        </p:spPr>
      </p:pic>
      <p:pic>
        <p:nvPicPr>
          <p:cNvPr id="9" name="Picture 6" descr="http://freeimagesarchive.com/data/media/210/Soccer+Bal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599" y="1387958"/>
            <a:ext cx="606531" cy="588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81000" y="1328116"/>
            <a:ext cx="53751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Agency FB" pitchFamily="34" charset="0"/>
              </a:rPr>
              <a:t>The ball is going over the goal</a:t>
            </a:r>
            <a:endParaRPr lang="en-US" sz="4000" b="1" dirty="0">
              <a:latin typeface="Agency FB" pitchFamily="34" charset="0"/>
            </a:endParaRPr>
          </a:p>
        </p:txBody>
      </p:sp>
      <p:sp>
        <p:nvSpPr>
          <p:cNvPr id="8" name="Right Arrow 7"/>
          <p:cNvSpPr/>
          <p:nvPr/>
        </p:nvSpPr>
        <p:spPr>
          <a:xfrm rot="20891943">
            <a:off x="2228695" y="2314490"/>
            <a:ext cx="3352800" cy="427106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235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images.clipartpanda.com/cat-clipart-cat-clip-art_140414108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8888" y="3457864"/>
            <a:ext cx="1491712" cy="1486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Soccer Goal Clip Ar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52888" y="-26052463"/>
            <a:ext cx="2809875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occer Goal Clip Ar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05288" y="-25900063"/>
            <a:ext cx="2809875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loud Callout 3"/>
          <p:cNvSpPr/>
          <p:nvPr/>
        </p:nvSpPr>
        <p:spPr>
          <a:xfrm>
            <a:off x="6477000" y="228600"/>
            <a:ext cx="2286000" cy="2057400"/>
          </a:xfrm>
          <a:prstGeom prst="cloudCallout">
            <a:avLst>
              <a:gd name="adj1" fmla="val -108969"/>
              <a:gd name="adj2" fmla="val 12351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gency FB" pitchFamily="34" charset="0"/>
              </a:rPr>
              <a:t>Where is the cat?</a:t>
            </a:r>
            <a:endParaRPr lang="en-US" sz="3200" dirty="0">
              <a:latin typeface="Agency FB" pitchFamily="34" charset="0"/>
            </a:endParaRPr>
          </a:p>
        </p:txBody>
      </p:sp>
      <p:pic>
        <p:nvPicPr>
          <p:cNvPr id="1026" name="Picture 2" descr="http://www.clipartlord.com/wp-content/uploads/2014/10/table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085" y="2298915"/>
            <a:ext cx="4876800" cy="3267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Line Callout 3 (Border and Accent Bar) 4"/>
          <p:cNvSpPr/>
          <p:nvPr/>
        </p:nvSpPr>
        <p:spPr>
          <a:xfrm>
            <a:off x="1524000" y="457200"/>
            <a:ext cx="1784888" cy="1600200"/>
          </a:xfrm>
          <a:prstGeom prst="accent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195375"/>
              <a:gd name="adj8" fmla="val 109583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gency FB" pitchFamily="34" charset="0"/>
              </a:rPr>
              <a:t>It’s under the</a:t>
            </a:r>
          </a:p>
          <a:p>
            <a:pPr algn="ctr"/>
            <a:r>
              <a:rPr lang="en-US" sz="3200" dirty="0">
                <a:latin typeface="Agency FB" pitchFamily="34" charset="0"/>
              </a:rPr>
              <a:t>t</a:t>
            </a:r>
            <a:r>
              <a:rPr lang="en-US" sz="3200" dirty="0" smtClean="0">
                <a:latin typeface="Agency FB" pitchFamily="34" charset="0"/>
              </a:rPr>
              <a:t>able.</a:t>
            </a:r>
            <a:endParaRPr lang="en-US" sz="3200" dirty="0">
              <a:latin typeface="Agency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950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http://www.clipartlord.com/wp-content/uploads/2014/06/puppy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076" y="3962400"/>
            <a:ext cx="1855923" cy="1763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Soccer Goal Clip Ar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52888" y="-26052463"/>
            <a:ext cx="2809875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occer Goal Clip Ar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05288" y="-25900063"/>
            <a:ext cx="2809875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loud Callout 3"/>
          <p:cNvSpPr/>
          <p:nvPr/>
        </p:nvSpPr>
        <p:spPr>
          <a:xfrm>
            <a:off x="6477000" y="228600"/>
            <a:ext cx="2286000" cy="2057400"/>
          </a:xfrm>
          <a:prstGeom prst="cloudCallout">
            <a:avLst>
              <a:gd name="adj1" fmla="val -76426"/>
              <a:gd name="adj2" fmla="val 149129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gency FB" pitchFamily="34" charset="0"/>
              </a:rPr>
              <a:t>Where is the dog?</a:t>
            </a:r>
            <a:endParaRPr lang="en-US" sz="3200" dirty="0">
              <a:latin typeface="Agency FB" pitchFamily="34" charset="0"/>
            </a:endParaRPr>
          </a:p>
        </p:txBody>
      </p:sp>
      <p:sp>
        <p:nvSpPr>
          <p:cNvPr id="5" name="Line Callout 3 (Border and Accent Bar) 4"/>
          <p:cNvSpPr/>
          <p:nvPr/>
        </p:nvSpPr>
        <p:spPr>
          <a:xfrm>
            <a:off x="1524000" y="457200"/>
            <a:ext cx="1784888" cy="1600200"/>
          </a:xfrm>
          <a:prstGeom prst="accent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195375"/>
              <a:gd name="adj8" fmla="val 109583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gency FB" pitchFamily="34" charset="0"/>
              </a:rPr>
              <a:t>It’s behind the</a:t>
            </a:r>
          </a:p>
          <a:p>
            <a:pPr algn="ctr"/>
            <a:r>
              <a:rPr lang="en-US" sz="3200" dirty="0" smtClean="0">
                <a:latin typeface="Agency FB" pitchFamily="34" charset="0"/>
              </a:rPr>
              <a:t>boy.</a:t>
            </a:r>
            <a:endParaRPr lang="en-US" sz="3200" dirty="0">
              <a:latin typeface="Agency FB" pitchFamily="34" charset="0"/>
            </a:endParaRPr>
          </a:p>
        </p:txBody>
      </p:sp>
      <p:pic>
        <p:nvPicPr>
          <p:cNvPr id="2054" name="Picture 6" descr="http://sweetclipart.com/multisite/sweetclipart/files/boy_with_toy_car_clipart_by_liz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743200"/>
            <a:ext cx="3040089" cy="3196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730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occer Goal Clip 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52888" y="-26052463"/>
            <a:ext cx="2809875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occer Goal Clip 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05288" y="-25900063"/>
            <a:ext cx="2809875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loud Callout 3"/>
          <p:cNvSpPr/>
          <p:nvPr/>
        </p:nvSpPr>
        <p:spPr>
          <a:xfrm>
            <a:off x="6477000" y="228600"/>
            <a:ext cx="2286000" cy="2057400"/>
          </a:xfrm>
          <a:prstGeom prst="cloudCallout">
            <a:avLst>
              <a:gd name="adj1" fmla="val -108969"/>
              <a:gd name="adj2" fmla="val 30108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gency FB" pitchFamily="34" charset="0"/>
              </a:rPr>
              <a:t>Where is the bird?</a:t>
            </a:r>
            <a:endParaRPr lang="en-US" sz="3200" dirty="0">
              <a:latin typeface="Agency FB" pitchFamily="34" charset="0"/>
            </a:endParaRPr>
          </a:p>
        </p:txBody>
      </p:sp>
      <p:sp>
        <p:nvSpPr>
          <p:cNvPr id="5" name="Line Callout 3 (Border and Accent Bar) 4"/>
          <p:cNvSpPr/>
          <p:nvPr/>
        </p:nvSpPr>
        <p:spPr>
          <a:xfrm>
            <a:off x="1524000" y="457200"/>
            <a:ext cx="1784888" cy="1600200"/>
          </a:xfrm>
          <a:prstGeom prst="accent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195375"/>
              <a:gd name="adj8" fmla="val 109583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gency FB" pitchFamily="34" charset="0"/>
              </a:rPr>
              <a:t>It’s on the cage.</a:t>
            </a:r>
            <a:endParaRPr lang="en-US" sz="3200" dirty="0">
              <a:latin typeface="Agency FB" pitchFamily="34" charset="0"/>
            </a:endParaRPr>
          </a:p>
        </p:txBody>
      </p:sp>
      <p:pic>
        <p:nvPicPr>
          <p:cNvPr id="3074" name="Picture 2" descr="http://www.clipartbest.com/cliparts/ncX/88g/ncX88gAR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579261"/>
            <a:ext cx="1933649" cy="12544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cliparts.co/cliparts/kcK/ByE/kcKByEgcj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95041"/>
            <a:ext cx="5713708" cy="45709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8274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www.cliparthut.com/clip-arts/538/mountain-clip-art-53807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590800"/>
            <a:ext cx="8077200" cy="3990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Soccer Goal Clip Ar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52888" y="-26052463"/>
            <a:ext cx="2809875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occer Goal Clip Ar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05288" y="-25900063"/>
            <a:ext cx="2809875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loud Callout 3"/>
          <p:cNvSpPr/>
          <p:nvPr/>
        </p:nvSpPr>
        <p:spPr>
          <a:xfrm>
            <a:off x="6477000" y="228600"/>
            <a:ext cx="2286000" cy="2057400"/>
          </a:xfrm>
          <a:prstGeom prst="cloudCallout">
            <a:avLst>
              <a:gd name="adj1" fmla="val -71002"/>
              <a:gd name="adj2" fmla="val 54214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gency FB" pitchFamily="34" charset="0"/>
              </a:rPr>
              <a:t>Where is the airplane?</a:t>
            </a:r>
            <a:endParaRPr lang="en-US" sz="3200" dirty="0">
              <a:latin typeface="Agency FB" pitchFamily="34" charset="0"/>
            </a:endParaRPr>
          </a:p>
        </p:txBody>
      </p:sp>
      <p:sp>
        <p:nvSpPr>
          <p:cNvPr id="5" name="Line Callout 3 (Border and Accent Bar) 4"/>
          <p:cNvSpPr/>
          <p:nvPr/>
        </p:nvSpPr>
        <p:spPr>
          <a:xfrm>
            <a:off x="1524000" y="457200"/>
            <a:ext cx="1784888" cy="1600200"/>
          </a:xfrm>
          <a:prstGeom prst="accent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195375"/>
              <a:gd name="adj8" fmla="val 109583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gency FB" pitchFamily="34" charset="0"/>
              </a:rPr>
              <a:t>It’s flying over the mountains.</a:t>
            </a:r>
            <a:endParaRPr lang="en-US" sz="3200" dirty="0">
              <a:latin typeface="Agency FB" pitchFamily="34" charset="0"/>
            </a:endParaRPr>
          </a:p>
        </p:txBody>
      </p:sp>
      <p:pic>
        <p:nvPicPr>
          <p:cNvPr id="8" name="Picture 4" descr="http://www.clker.com/cliparts/5/8/b/e/1194989613713613142aircraft_jarno_vasamaa1.svg.hi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828800"/>
            <a:ext cx="2617523" cy="18060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9714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occer Goal Clip 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52888" y="-26052463"/>
            <a:ext cx="2809875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occer Goal Clip 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05288" y="-25900063"/>
            <a:ext cx="2809875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loud Callout 3"/>
          <p:cNvSpPr/>
          <p:nvPr/>
        </p:nvSpPr>
        <p:spPr>
          <a:xfrm>
            <a:off x="6477000" y="228600"/>
            <a:ext cx="2286000" cy="2057400"/>
          </a:xfrm>
          <a:prstGeom prst="cloudCallout">
            <a:avLst>
              <a:gd name="adj1" fmla="val -104900"/>
              <a:gd name="adj2" fmla="val 94139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gency FB" pitchFamily="34" charset="0"/>
              </a:rPr>
              <a:t>Where is the ball?</a:t>
            </a:r>
            <a:endParaRPr lang="en-US" sz="3200" dirty="0">
              <a:latin typeface="Agency FB" pitchFamily="34" charset="0"/>
            </a:endParaRPr>
          </a:p>
        </p:txBody>
      </p:sp>
      <p:sp>
        <p:nvSpPr>
          <p:cNvPr id="5" name="Line Callout 3 (Border and Accent Bar) 4"/>
          <p:cNvSpPr/>
          <p:nvPr/>
        </p:nvSpPr>
        <p:spPr>
          <a:xfrm>
            <a:off x="1524000" y="457200"/>
            <a:ext cx="1784888" cy="1600200"/>
          </a:xfrm>
          <a:prstGeom prst="accent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195375"/>
              <a:gd name="adj8" fmla="val 109583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gency FB" pitchFamily="34" charset="0"/>
              </a:rPr>
              <a:t>It’s  going through the basket.</a:t>
            </a:r>
            <a:endParaRPr lang="en-US" sz="3200" dirty="0">
              <a:latin typeface="Agency FB" pitchFamily="34" charset="0"/>
            </a:endParaRPr>
          </a:p>
        </p:txBody>
      </p:sp>
      <p:pic>
        <p:nvPicPr>
          <p:cNvPr id="5122" name="Picture 2" descr="http://images.clipartpanda.com/basketball-going-through-net-clipart-basketball-picture-0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42800" y1="7895" x2="32000" y2="29298"/>
                        <a14:foregroundMark x1="69067" y1="14211" x2="60133" y2="26667"/>
                        <a14:foregroundMark x1="53067" y1="28772" x2="51733" y2="357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048000"/>
            <a:ext cx="3564759" cy="27092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triped Right Arrow 1"/>
          <p:cNvSpPr/>
          <p:nvPr/>
        </p:nvSpPr>
        <p:spPr>
          <a:xfrm rot="5400000">
            <a:off x="6234684" y="3948684"/>
            <a:ext cx="2286000" cy="484632"/>
          </a:xfrm>
          <a:prstGeom prst="striped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369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occer Goal Clip 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52888" y="-26052463"/>
            <a:ext cx="2809875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occer Goal Clip 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05288" y="-25900063"/>
            <a:ext cx="2809875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loud Callout 3"/>
          <p:cNvSpPr/>
          <p:nvPr/>
        </p:nvSpPr>
        <p:spPr>
          <a:xfrm>
            <a:off x="5638800" y="0"/>
            <a:ext cx="2286000" cy="2057400"/>
          </a:xfrm>
          <a:prstGeom prst="cloudCallout">
            <a:avLst>
              <a:gd name="adj1" fmla="val -94731"/>
              <a:gd name="adj2" fmla="val 94139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gency FB" pitchFamily="34" charset="0"/>
              </a:rPr>
              <a:t>    Where is the kitten?</a:t>
            </a:r>
            <a:endParaRPr lang="en-US" sz="3200" dirty="0">
              <a:latin typeface="Agency FB" pitchFamily="34" charset="0"/>
            </a:endParaRPr>
          </a:p>
        </p:txBody>
      </p:sp>
      <p:sp>
        <p:nvSpPr>
          <p:cNvPr id="5" name="Line Callout 3 (Border and Accent Bar) 4"/>
          <p:cNvSpPr/>
          <p:nvPr/>
        </p:nvSpPr>
        <p:spPr>
          <a:xfrm>
            <a:off x="1524000" y="457200"/>
            <a:ext cx="1784888" cy="1600200"/>
          </a:xfrm>
          <a:prstGeom prst="accent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187627"/>
              <a:gd name="adj8" fmla="val 115661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gency FB" pitchFamily="34" charset="0"/>
              </a:rPr>
              <a:t>It’s between the dogs.</a:t>
            </a:r>
            <a:endParaRPr lang="en-US" sz="3200" dirty="0">
              <a:latin typeface="Agency FB" pitchFamily="34" charset="0"/>
            </a:endParaRPr>
          </a:p>
        </p:txBody>
      </p:sp>
      <p:pic>
        <p:nvPicPr>
          <p:cNvPr id="8198" name="Picture 6" descr="http://freepngimages.com/wp-content/uploads/2014/04/kitten_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7596" y="3015389"/>
            <a:ext cx="2095500" cy="20955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http://3.bp.blogspot.com/-TuqF4EyAYl8/UBsChthhaqI/AAAAAAAABMc/0qLTUfzTmu4/s1600/Image17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953" y="2538913"/>
            <a:ext cx="1772051" cy="28241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http://dog-pictures.clipartonline.net/_/rsrc/1326633777107/home/cartoon-dog-clipart_1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011" y="3015389"/>
            <a:ext cx="2381250" cy="23812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459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occer Goal Clip 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52888" y="-26052463"/>
            <a:ext cx="2809875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occer Goal Clip 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05288" y="-25900063"/>
            <a:ext cx="2809875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Line Callout 3 (Border and Accent Bar) 4"/>
          <p:cNvSpPr/>
          <p:nvPr/>
        </p:nvSpPr>
        <p:spPr>
          <a:xfrm>
            <a:off x="1524000" y="457200"/>
            <a:ext cx="1784888" cy="1600200"/>
          </a:xfrm>
          <a:prstGeom prst="accent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187627"/>
              <a:gd name="adj8" fmla="val 115661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gency FB" pitchFamily="34" charset="0"/>
              </a:rPr>
              <a:t>It’s in front of the apple.</a:t>
            </a:r>
            <a:endParaRPr lang="en-US" sz="3200" dirty="0">
              <a:latin typeface="Agency FB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2895599"/>
            <a:ext cx="2743575" cy="31954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898" y="4267200"/>
            <a:ext cx="1590577" cy="1926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Cloud Callout 3"/>
          <p:cNvSpPr/>
          <p:nvPr/>
        </p:nvSpPr>
        <p:spPr>
          <a:xfrm>
            <a:off x="5334000" y="0"/>
            <a:ext cx="3048000" cy="2590800"/>
          </a:xfrm>
          <a:prstGeom prst="cloudCallout">
            <a:avLst>
              <a:gd name="adj1" fmla="val -55459"/>
              <a:gd name="adj2" fmla="val 145674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gency FB" pitchFamily="34" charset="0"/>
              </a:rPr>
              <a:t>    Where is the strawberry?</a:t>
            </a:r>
            <a:endParaRPr lang="en-US" sz="3200" dirty="0">
              <a:latin typeface="Agency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9520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Prepositions of Place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3A601CA-10C1-4759-BA46-410CFAAE4FB1}" type="datetime1">
              <a:rPr lang="en-US" smtClean="0"/>
              <a:pPr>
                <a:defRPr/>
              </a:pPr>
              <a:t>4/9/2017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hermiyanto_i@yahoo.co.id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553D0C-8AB8-46A6-B1A4-6279E9963254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859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occer Goal Clip 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52888" y="-26052463"/>
            <a:ext cx="2809875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occer Goal Clip 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05288" y="-25900063"/>
            <a:ext cx="2809875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Line Callout 3 (Border and Accent Bar) 4"/>
          <p:cNvSpPr/>
          <p:nvPr/>
        </p:nvSpPr>
        <p:spPr>
          <a:xfrm>
            <a:off x="1066800" y="457200"/>
            <a:ext cx="2242088" cy="1600200"/>
          </a:xfrm>
          <a:prstGeom prst="accent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187627"/>
              <a:gd name="adj8" fmla="val 115661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gency FB" pitchFamily="34" charset="0"/>
              </a:rPr>
              <a:t>It’s between the elephant and the penguin.</a:t>
            </a:r>
            <a:endParaRPr lang="en-US" sz="3200" dirty="0">
              <a:latin typeface="Agency FB" pitchFamily="34" charset="0"/>
            </a:endParaRPr>
          </a:p>
        </p:txBody>
      </p:sp>
      <p:sp>
        <p:nvSpPr>
          <p:cNvPr id="4" name="Cloud Callout 3"/>
          <p:cNvSpPr/>
          <p:nvPr/>
        </p:nvSpPr>
        <p:spPr>
          <a:xfrm>
            <a:off x="5334000" y="0"/>
            <a:ext cx="3048000" cy="2590800"/>
          </a:xfrm>
          <a:prstGeom prst="cloudCallout">
            <a:avLst>
              <a:gd name="adj1" fmla="val -47832"/>
              <a:gd name="adj2" fmla="val 9482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gency FB" pitchFamily="34" charset="0"/>
              </a:rPr>
              <a:t>    Where is the giraffe?</a:t>
            </a:r>
            <a:endParaRPr lang="en-US" sz="3200" dirty="0">
              <a:latin typeface="Agency FB" pitchFamily="34" charset="0"/>
            </a:endParaRPr>
          </a:p>
        </p:txBody>
      </p:sp>
      <p:pic>
        <p:nvPicPr>
          <p:cNvPr id="8" name="Picture 2" descr="http://content.mycutegraphics.com/graphics/animal/cute-elephan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73" y="2590801"/>
            <a:ext cx="3250596" cy="32759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www.clker.com/cliparts/0/3/2/6/1218784744929957488Martouf_Giraffe_sympa.svg.hi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381000"/>
            <a:ext cx="3181350" cy="5695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images.clipartpanda.com/penguin-clip-art-RTAKKdyTL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1215" y="2971800"/>
            <a:ext cx="1462585" cy="2847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7007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occer Goal Clip 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52888" y="-26052463"/>
            <a:ext cx="2809875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occer Goal Clip 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05288" y="-25900063"/>
            <a:ext cx="2809875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loud Callout 3"/>
          <p:cNvSpPr/>
          <p:nvPr/>
        </p:nvSpPr>
        <p:spPr>
          <a:xfrm>
            <a:off x="5334000" y="0"/>
            <a:ext cx="3048000" cy="2590800"/>
          </a:xfrm>
          <a:prstGeom prst="cloudCallout">
            <a:avLst>
              <a:gd name="adj1" fmla="val -25459"/>
              <a:gd name="adj2" fmla="val 69104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gency FB" pitchFamily="34" charset="0"/>
              </a:rPr>
              <a:t>    Where are the students?</a:t>
            </a:r>
            <a:endParaRPr lang="en-US" sz="3200" dirty="0">
              <a:latin typeface="Agency FB" pitchFamily="34" charset="0"/>
            </a:endParaRPr>
          </a:p>
        </p:txBody>
      </p:sp>
      <p:pic>
        <p:nvPicPr>
          <p:cNvPr id="4098" name="Picture 2" descr="http://www.clker.com/cliparts/7/0/6/3/11954222371072068984ryanlerch_kids_in_front_of_a_blackboard.svg.h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057400"/>
            <a:ext cx="5715000" cy="45148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Line Callout 3 (Border and Accent Bar) 4"/>
          <p:cNvSpPr/>
          <p:nvPr/>
        </p:nvSpPr>
        <p:spPr>
          <a:xfrm>
            <a:off x="533400" y="228600"/>
            <a:ext cx="2242088" cy="1600200"/>
          </a:xfrm>
          <a:prstGeom prst="accent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162445"/>
              <a:gd name="adj8" fmla="val 23725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gency FB" pitchFamily="34" charset="0"/>
              </a:rPr>
              <a:t>They are in front of the blackboard.</a:t>
            </a:r>
            <a:endParaRPr lang="en-US" sz="3200" dirty="0">
              <a:latin typeface="Agency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234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occer Goal Clip 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52888" y="-26052463"/>
            <a:ext cx="2809875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occer Goal Clip 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05288" y="-25900063"/>
            <a:ext cx="2809875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loud Callout 3"/>
          <p:cNvSpPr/>
          <p:nvPr/>
        </p:nvSpPr>
        <p:spPr>
          <a:xfrm>
            <a:off x="5867400" y="-34871"/>
            <a:ext cx="3048000" cy="2590800"/>
          </a:xfrm>
          <a:prstGeom prst="cloudCallout">
            <a:avLst>
              <a:gd name="adj1" fmla="val -74781"/>
              <a:gd name="adj2" fmla="val 40390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gency FB" pitchFamily="34" charset="0"/>
              </a:rPr>
              <a:t>    Where is the teacher?</a:t>
            </a:r>
            <a:endParaRPr lang="en-US" sz="3200" dirty="0">
              <a:latin typeface="Agency FB" pitchFamily="34" charset="0"/>
            </a:endParaRPr>
          </a:p>
        </p:txBody>
      </p:sp>
      <p:sp>
        <p:nvSpPr>
          <p:cNvPr id="5" name="Line Callout 3 (Border and Accent Bar) 4"/>
          <p:cNvSpPr/>
          <p:nvPr/>
        </p:nvSpPr>
        <p:spPr>
          <a:xfrm>
            <a:off x="533400" y="228600"/>
            <a:ext cx="2242088" cy="1600200"/>
          </a:xfrm>
          <a:prstGeom prst="accent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162445"/>
              <a:gd name="adj8" fmla="val 23725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gency FB" pitchFamily="34" charset="0"/>
              </a:rPr>
              <a:t>He is between the chair and the desk.</a:t>
            </a:r>
            <a:endParaRPr lang="en-US" sz="3200" dirty="0">
              <a:latin typeface="Agency FB" pitchFamily="34" charset="0"/>
            </a:endParaRPr>
          </a:p>
        </p:txBody>
      </p:sp>
      <p:pic>
        <p:nvPicPr>
          <p:cNvPr id="5122" name="Picture 2" descr="http://www.clker.com/cliparts/i/k/z/W/L/7/teacher-manager-between-chair-and-desk-h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60529"/>
            <a:ext cx="5715000" cy="51244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3519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occer Goal Clip 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52888" y="-26052463"/>
            <a:ext cx="2809875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occer Goal Clip 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05288" y="-25900063"/>
            <a:ext cx="2809875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Line Callout 3 (Border and Accent Bar) 4"/>
          <p:cNvSpPr/>
          <p:nvPr/>
        </p:nvSpPr>
        <p:spPr>
          <a:xfrm>
            <a:off x="533400" y="228600"/>
            <a:ext cx="2242088" cy="1600200"/>
          </a:xfrm>
          <a:prstGeom prst="accent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162445"/>
              <a:gd name="adj8" fmla="val 23725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gency FB" pitchFamily="34" charset="0"/>
              </a:rPr>
              <a:t>It’s on the book.</a:t>
            </a:r>
            <a:endParaRPr lang="en-US" sz="3200" dirty="0">
              <a:latin typeface="Agency FB" pitchFamily="34" charset="0"/>
            </a:endParaRPr>
          </a:p>
        </p:txBody>
      </p:sp>
      <p:pic>
        <p:nvPicPr>
          <p:cNvPr id="6146" name="Picture 2" descr="http://www.clipartpal.com/_thumbs/pd/cartoon_owl_sitting_on_a_book_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007031"/>
            <a:ext cx="3676650" cy="4257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loud Callout 3"/>
          <p:cNvSpPr/>
          <p:nvPr/>
        </p:nvSpPr>
        <p:spPr>
          <a:xfrm>
            <a:off x="5867400" y="-34871"/>
            <a:ext cx="3048000" cy="2590800"/>
          </a:xfrm>
          <a:prstGeom prst="cloudCallout">
            <a:avLst>
              <a:gd name="adj1" fmla="val -108340"/>
              <a:gd name="adj2" fmla="val 49961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gency FB" pitchFamily="34" charset="0"/>
              </a:rPr>
              <a:t>    Where is the owl?</a:t>
            </a:r>
            <a:endParaRPr lang="en-US" sz="3200" dirty="0">
              <a:latin typeface="Agency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3977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occer Goal Clip 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52888" y="-26052463"/>
            <a:ext cx="2809875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occer Goal Clip 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05288" y="-25900063"/>
            <a:ext cx="2809875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Line Callout 3 (Border and Accent Bar) 4"/>
          <p:cNvSpPr/>
          <p:nvPr/>
        </p:nvSpPr>
        <p:spPr>
          <a:xfrm>
            <a:off x="533400" y="228600"/>
            <a:ext cx="2242088" cy="1600200"/>
          </a:xfrm>
          <a:prstGeom prst="accent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162445"/>
              <a:gd name="adj8" fmla="val 23725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gency FB" pitchFamily="34" charset="0"/>
              </a:rPr>
              <a:t>It’s on the head.</a:t>
            </a:r>
            <a:endParaRPr lang="en-US" sz="3200" dirty="0">
              <a:latin typeface="Agency FB" pitchFamily="34" charset="0"/>
            </a:endParaRPr>
          </a:p>
        </p:txBody>
      </p:sp>
      <p:pic>
        <p:nvPicPr>
          <p:cNvPr id="7170" name="Picture 2" descr="http://content.mycutegraphics.com/graphics/christmas/christmas-snowma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444" y="2531390"/>
            <a:ext cx="2989559" cy="34099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loud Callout 3"/>
          <p:cNvSpPr/>
          <p:nvPr/>
        </p:nvSpPr>
        <p:spPr>
          <a:xfrm>
            <a:off x="5257800" y="228600"/>
            <a:ext cx="3733800" cy="2743200"/>
          </a:xfrm>
          <a:prstGeom prst="cloudCallout">
            <a:avLst>
              <a:gd name="adj1" fmla="val -89724"/>
              <a:gd name="adj2" fmla="val 48300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gency FB" pitchFamily="34" charset="0"/>
              </a:rPr>
              <a:t>    Where is the hat?</a:t>
            </a:r>
            <a:endParaRPr lang="en-US" sz="3200" dirty="0">
              <a:latin typeface="Agency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4666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occer Goal Clip 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52888" y="-26052463"/>
            <a:ext cx="2809875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occer Goal Clip 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05288" y="-25900063"/>
            <a:ext cx="2809875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Line Callout 3 (Border and Accent Bar) 4"/>
          <p:cNvSpPr/>
          <p:nvPr/>
        </p:nvSpPr>
        <p:spPr>
          <a:xfrm>
            <a:off x="533400" y="228600"/>
            <a:ext cx="2242088" cy="1600200"/>
          </a:xfrm>
          <a:prstGeom prst="accent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162445"/>
              <a:gd name="adj8" fmla="val 23725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gency FB" pitchFamily="34" charset="0"/>
              </a:rPr>
              <a:t>It’s on the apple.</a:t>
            </a:r>
            <a:endParaRPr lang="en-US" sz="3200" dirty="0">
              <a:latin typeface="Agency FB" pitchFamily="34" charset="0"/>
            </a:endParaRPr>
          </a:p>
        </p:txBody>
      </p:sp>
      <p:pic>
        <p:nvPicPr>
          <p:cNvPr id="8194" name="Picture 2" descr="http://images.clipartpanda.com/teacher-apple-clipart-appl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438400"/>
            <a:ext cx="3400601" cy="38511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images.clipartpanda.com/fly-clip-art-fly2-h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20525">
            <a:off x="3013561" y="3440321"/>
            <a:ext cx="715691" cy="7626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loud Callout 3"/>
          <p:cNvSpPr/>
          <p:nvPr/>
        </p:nvSpPr>
        <p:spPr>
          <a:xfrm>
            <a:off x="5257800" y="228600"/>
            <a:ext cx="3733800" cy="2743200"/>
          </a:xfrm>
          <a:prstGeom prst="cloudCallout">
            <a:avLst>
              <a:gd name="adj1" fmla="val -85158"/>
              <a:gd name="adj2" fmla="val 72593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gency FB" pitchFamily="34" charset="0"/>
              </a:rPr>
              <a:t>    Where is the fly?</a:t>
            </a:r>
            <a:endParaRPr lang="en-US" sz="3200" dirty="0">
              <a:latin typeface="Agency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262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occer Goal Clip 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52888" y="-26052463"/>
            <a:ext cx="2809875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occer Goal Clip 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05288" y="-25900063"/>
            <a:ext cx="2809875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Line Callout 3 (Border and Accent Bar) 4"/>
          <p:cNvSpPr/>
          <p:nvPr/>
        </p:nvSpPr>
        <p:spPr>
          <a:xfrm>
            <a:off x="533400" y="228600"/>
            <a:ext cx="2242088" cy="1600200"/>
          </a:xfrm>
          <a:prstGeom prst="accent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162445"/>
              <a:gd name="adj8" fmla="val 23725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gency FB" pitchFamily="34" charset="0"/>
              </a:rPr>
              <a:t>It’s opposite</a:t>
            </a:r>
          </a:p>
          <a:p>
            <a:pPr algn="ctr"/>
            <a:r>
              <a:rPr lang="en-US" sz="3200" dirty="0">
                <a:latin typeface="Agency FB" pitchFamily="34" charset="0"/>
              </a:rPr>
              <a:t>t</a:t>
            </a:r>
            <a:r>
              <a:rPr lang="en-US" sz="3200" dirty="0" smtClean="0">
                <a:latin typeface="Agency FB" pitchFamily="34" charset="0"/>
              </a:rPr>
              <a:t>he mouse.</a:t>
            </a:r>
            <a:endParaRPr lang="en-US" sz="3200" dirty="0">
              <a:latin typeface="Agency FB" pitchFamily="34" charset="0"/>
            </a:endParaRPr>
          </a:p>
        </p:txBody>
      </p:sp>
      <p:pic>
        <p:nvPicPr>
          <p:cNvPr id="9218" name="Picture 2" descr="http://images.clipartpanda.com/mouse-clip-art-newest-about-mouse-clipar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75504">
            <a:off x="1835538" y="4145318"/>
            <a:ext cx="1879899" cy="21969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images.clipartpanda.com/cute-dog-and-cat-clip-art-cute-cat-clipart-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533400"/>
            <a:ext cx="3490342" cy="3846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loud Callout 3"/>
          <p:cNvSpPr/>
          <p:nvPr/>
        </p:nvSpPr>
        <p:spPr>
          <a:xfrm>
            <a:off x="5937788" y="18081"/>
            <a:ext cx="2819400" cy="2209800"/>
          </a:xfrm>
          <a:prstGeom prst="cloudCallout">
            <a:avLst>
              <a:gd name="adj1" fmla="val -57045"/>
              <a:gd name="adj2" fmla="val 58644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gency FB" pitchFamily="34" charset="0"/>
              </a:rPr>
              <a:t>    Where is the cat?</a:t>
            </a:r>
            <a:endParaRPr lang="en-US" sz="3200" dirty="0">
              <a:latin typeface="Agency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892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occer Goal Clip 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52888" y="-26052463"/>
            <a:ext cx="2809875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occer Goal Clip 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05288" y="-25900063"/>
            <a:ext cx="2809875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Line Callout 3 (Border and Accent Bar) 4"/>
          <p:cNvSpPr/>
          <p:nvPr/>
        </p:nvSpPr>
        <p:spPr>
          <a:xfrm>
            <a:off x="533400" y="228600"/>
            <a:ext cx="2242088" cy="1600200"/>
          </a:xfrm>
          <a:prstGeom prst="accent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162445"/>
              <a:gd name="adj8" fmla="val 23725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gency FB" pitchFamily="34" charset="0"/>
              </a:rPr>
              <a:t>It’s under</a:t>
            </a:r>
          </a:p>
          <a:p>
            <a:pPr algn="ctr"/>
            <a:r>
              <a:rPr lang="en-US" sz="3200" dirty="0">
                <a:latin typeface="Agency FB" pitchFamily="34" charset="0"/>
              </a:rPr>
              <a:t>t</a:t>
            </a:r>
            <a:r>
              <a:rPr lang="en-US" sz="3200" dirty="0" smtClean="0">
                <a:latin typeface="Agency FB" pitchFamily="34" charset="0"/>
              </a:rPr>
              <a:t>he umbrella.</a:t>
            </a:r>
            <a:endParaRPr lang="en-US" sz="3200" dirty="0">
              <a:latin typeface="Agency FB" pitchFamily="34" charset="0"/>
            </a:endParaRPr>
          </a:p>
        </p:txBody>
      </p:sp>
      <p:sp>
        <p:nvSpPr>
          <p:cNvPr id="4" name="Cloud Callout 3"/>
          <p:cNvSpPr/>
          <p:nvPr/>
        </p:nvSpPr>
        <p:spPr>
          <a:xfrm>
            <a:off x="5937788" y="18081"/>
            <a:ext cx="2819400" cy="2209800"/>
          </a:xfrm>
          <a:prstGeom prst="cloudCallout">
            <a:avLst>
              <a:gd name="adj1" fmla="val -57045"/>
              <a:gd name="adj2" fmla="val 58644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gency FB" pitchFamily="34" charset="0"/>
              </a:rPr>
              <a:t>    Where is the owl?</a:t>
            </a:r>
            <a:endParaRPr lang="en-US" sz="3200" dirty="0">
              <a:latin typeface="Agency FB" pitchFamily="34" charset="0"/>
            </a:endParaRPr>
          </a:p>
        </p:txBody>
      </p:sp>
      <p:pic>
        <p:nvPicPr>
          <p:cNvPr id="10242" name="Picture 2" descr="http://content.mycutegraphics.com/graphics/rain/owl-in-the-rai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828800"/>
            <a:ext cx="4552950" cy="4762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539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occer Goal Clip 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52888" y="-26052463"/>
            <a:ext cx="2809875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occer Goal Clip 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05288" y="-25900063"/>
            <a:ext cx="2809875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Line Callout 3 (Border and Accent Bar) 4"/>
          <p:cNvSpPr/>
          <p:nvPr/>
        </p:nvSpPr>
        <p:spPr>
          <a:xfrm>
            <a:off x="533400" y="228600"/>
            <a:ext cx="2242088" cy="1600200"/>
          </a:xfrm>
          <a:prstGeom prst="accent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162445"/>
              <a:gd name="adj8" fmla="val 23725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gency FB" pitchFamily="34" charset="0"/>
              </a:rPr>
              <a:t>It’s behind the box.</a:t>
            </a:r>
            <a:endParaRPr lang="en-US" sz="3200" dirty="0">
              <a:latin typeface="Agency FB" pitchFamily="34" charset="0"/>
            </a:endParaRPr>
          </a:p>
        </p:txBody>
      </p:sp>
      <p:sp>
        <p:nvSpPr>
          <p:cNvPr id="4" name="Cloud Callout 3"/>
          <p:cNvSpPr/>
          <p:nvPr/>
        </p:nvSpPr>
        <p:spPr>
          <a:xfrm>
            <a:off x="5937788" y="18081"/>
            <a:ext cx="2819400" cy="2209800"/>
          </a:xfrm>
          <a:prstGeom prst="cloudCallout">
            <a:avLst>
              <a:gd name="adj1" fmla="val -57045"/>
              <a:gd name="adj2" fmla="val 58644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gency FB" pitchFamily="34" charset="0"/>
              </a:rPr>
              <a:t>    Where is the squirrel?</a:t>
            </a:r>
            <a:endParaRPr lang="en-US" sz="3200" dirty="0">
              <a:latin typeface="Agency FB" pitchFamily="34" charset="0"/>
            </a:endParaRPr>
          </a:p>
        </p:txBody>
      </p:sp>
      <p:pic>
        <p:nvPicPr>
          <p:cNvPr id="11266" name="Picture 2" descr="http://1.bp.blogspot.com/-PzDrlFH_9BE/VGtzSm_ZH8I/AAAAAAAAAjk/dGUaC_4XIDw/s1600/squirre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003" y="1257301"/>
            <a:ext cx="4539234" cy="525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974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occer Goal Clip 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52888" y="-26052463"/>
            <a:ext cx="2809875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occer Goal Clip 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05288" y="-25900063"/>
            <a:ext cx="2809875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Line Callout 3 (Border and Accent Bar) 4"/>
          <p:cNvSpPr/>
          <p:nvPr/>
        </p:nvSpPr>
        <p:spPr>
          <a:xfrm>
            <a:off x="533400" y="228600"/>
            <a:ext cx="2242088" cy="1600200"/>
          </a:xfrm>
          <a:prstGeom prst="accent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162445"/>
              <a:gd name="adj8" fmla="val 23725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gency FB" pitchFamily="34" charset="0"/>
              </a:rPr>
              <a:t>It’s behind the fence.</a:t>
            </a:r>
            <a:endParaRPr lang="en-US" sz="3200" dirty="0">
              <a:latin typeface="Agency FB" pitchFamily="34" charset="0"/>
            </a:endParaRPr>
          </a:p>
        </p:txBody>
      </p:sp>
      <p:sp>
        <p:nvSpPr>
          <p:cNvPr id="4" name="Cloud Callout 3"/>
          <p:cNvSpPr/>
          <p:nvPr/>
        </p:nvSpPr>
        <p:spPr>
          <a:xfrm>
            <a:off x="5937788" y="18081"/>
            <a:ext cx="2819400" cy="2209800"/>
          </a:xfrm>
          <a:prstGeom prst="cloudCallout">
            <a:avLst>
              <a:gd name="adj1" fmla="val -57045"/>
              <a:gd name="adj2" fmla="val 58644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gency FB" pitchFamily="34" charset="0"/>
              </a:rPr>
              <a:t>    Where is the cow?</a:t>
            </a:r>
            <a:endParaRPr lang="en-US" sz="3200" dirty="0">
              <a:latin typeface="Agency FB" pitchFamily="34" charset="0"/>
            </a:endParaRPr>
          </a:p>
        </p:txBody>
      </p:sp>
      <p:pic>
        <p:nvPicPr>
          <p:cNvPr id="12290" name="Picture 2" descr="http://content.mycutegraphics.com/graphics/animal/cow-behind-fence-of-flower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444" y="2227881"/>
            <a:ext cx="4762500" cy="43529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1489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07975" y="335223"/>
            <a:ext cx="8686800" cy="841248"/>
          </a:xfrm>
        </p:spPr>
        <p:txBody>
          <a:bodyPr>
            <a:noAutofit/>
          </a:bodyPr>
          <a:lstStyle/>
          <a:p>
            <a:r>
              <a:rPr lang="en-US" sz="4400" b="1" cap="none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gency FB" pitchFamily="34" charset="0"/>
              </a:rPr>
              <a:t>m</a:t>
            </a:r>
            <a:r>
              <a:rPr lang="en-US" sz="4400" b="1" cap="none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gency FB" pitchFamily="34" charset="0"/>
              </a:rPr>
              <a:t>oving or not moving</a:t>
            </a:r>
            <a:endParaRPr lang="en-US" sz="4400" b="1" cap="none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Agency FB" pitchFamily="34" charset="0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endParaRPr lang="en-US" dirty="0" smtClean="0">
              <a:latin typeface="Agency FB" pitchFamily="34" charset="0"/>
            </a:endParaRPr>
          </a:p>
          <a:p>
            <a:pPr marL="0" indent="0">
              <a:buNone/>
            </a:pPr>
            <a:endParaRPr lang="en-US" dirty="0">
              <a:latin typeface="Agency FB" pitchFamily="34" charset="0"/>
            </a:endParaRPr>
          </a:p>
          <a:p>
            <a:pPr marL="0" indent="0">
              <a:buNone/>
            </a:pPr>
            <a:r>
              <a:rPr lang="en-US" dirty="0" smtClean="0">
                <a:latin typeface="Agency FB" pitchFamily="34" charset="0"/>
              </a:rPr>
              <a:t>	The ball is rolling</a:t>
            </a:r>
            <a:endParaRPr lang="en-US" sz="4400" dirty="0" smtClean="0">
              <a:solidFill>
                <a:srgbClr val="0070C0"/>
              </a:solidFill>
              <a:latin typeface="Agency FB" pitchFamily="34" charset="0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72440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endParaRPr lang="en-US" u="sng" dirty="0" smtClean="0">
              <a:solidFill>
                <a:srgbClr val="0070C0"/>
              </a:solidFill>
              <a:latin typeface="Agency FB" pitchFamily="34" charset="0"/>
            </a:endParaRPr>
          </a:p>
          <a:p>
            <a:pPr marL="0" indent="0">
              <a:buNone/>
            </a:pPr>
            <a:endParaRPr lang="en-US" u="sng" dirty="0">
              <a:solidFill>
                <a:srgbClr val="0070C0"/>
              </a:solidFill>
              <a:latin typeface="Agency FB" pitchFamily="34" charset="0"/>
            </a:endParaRPr>
          </a:p>
          <a:p>
            <a:pPr marL="0" indent="0">
              <a:buNone/>
            </a:pPr>
            <a:endParaRPr lang="en-US" u="sng" dirty="0" smtClean="0">
              <a:solidFill>
                <a:srgbClr val="0070C0"/>
              </a:solidFill>
              <a:latin typeface="Agency FB" pitchFamily="34" charset="0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70C0"/>
                </a:solidFill>
                <a:latin typeface="Agency FB" pitchFamily="34" charset="0"/>
              </a:rPr>
              <a:t>                    </a:t>
            </a:r>
            <a:endParaRPr lang="en-US" dirty="0" smtClean="0">
              <a:solidFill>
                <a:schemeClr val="tx1"/>
              </a:solidFill>
              <a:latin typeface="Agency FB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3A601CA-10C1-4759-BA46-410CFAAE4FB1}" type="datetime1">
              <a:rPr lang="en-US" smtClean="0"/>
              <a:pPr>
                <a:defRPr/>
              </a:pPr>
              <a:t>4/9/2017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553D0C-8AB8-46A6-B1A4-6279E9963254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11" name="Right Arrow 10"/>
          <p:cNvSpPr/>
          <p:nvPr/>
        </p:nvSpPr>
        <p:spPr>
          <a:xfrm>
            <a:off x="745484" y="5175636"/>
            <a:ext cx="3462031" cy="606137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Agency FB" pitchFamily="34" charset="0"/>
            </a:endParaRPr>
          </a:p>
        </p:txBody>
      </p:sp>
      <p:pic>
        <p:nvPicPr>
          <p:cNvPr id="1026" name="Picture 2" descr="http://www.clker.com/cliparts/8/8/5/9/12096727151390557822melian_soccer_ball_bouncing_1.svg.hi.pn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99" y="3657600"/>
            <a:ext cx="3886202" cy="1323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5129368" y="2590800"/>
            <a:ext cx="301396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gency FB" pitchFamily="34" charset="0"/>
              </a:rPr>
              <a:t>The ball is on the ground.</a:t>
            </a:r>
          </a:p>
          <a:p>
            <a:r>
              <a:rPr lang="en-US" sz="2800" dirty="0" smtClean="0">
                <a:latin typeface="Agency FB" pitchFamily="34" charset="0"/>
              </a:rPr>
              <a:t>Not moving / stationary</a:t>
            </a:r>
          </a:p>
        </p:txBody>
      </p:sp>
      <p:sp>
        <p:nvSpPr>
          <p:cNvPr id="2" name="AutoShape 2" descr="data:image/jpeg;base64,/9j/4AAQSkZJRgABAQAAAQABAAD/2wCEAAkGBxMTEhMUEhMWFRUXGB8bGBgYGRwaGBogHRwaHB8bGxkfHiggHholGxsaIjEhJTUrLi4uGh8zRDMsNygtLisBCgoKDg0OGhAQGywkHyQsLCwsLCwsLCwsNCwsLCw0LCwsLCwsLCwsLCwsLCwsLCwsLCwsLCwsLCwsLCwsLCwsLP/AABEIAMIBAwMBIgACEQEDEQH/xAAbAAACAwEBAQAAAAAAAAAAAAADBAABAgUGB//EAD0QAQACAQMEAQMDAgQEBgEEAwECESEDEjEABCJBURMyYQVCcSOBUmKRoQYUM7FDcpLB0fDhY4Ky8QcVU//EABgBAQEBAQEAAAAAAAAAAAAAAAEAAgME/8QAJREBAQEAAQMEAgIDAAAAAAAAAAERIQIxQQMSUWEy8HGBE0KR/9oADAMBAAIRAxEAPwD4x1K6rrcDrCb0tJen9HtvaNn/ANr/AHOhaGnjH/8AWeuj2unGKZpvnIYzzzWOSkx1z6qxaPodpmG6o2lhw5u7ztlzj5r+Om9Gt5LZukJhaxin8Z+f9et9p28hjISxDmlq18cfFcjh/Fn0O0lqf9No3UWl/wAZ/ku8cHPXG1lgNtznNttqLniXkpdbcc/nOOmpSnPV2YjAlukbWPBTW4PIbvm661+n6Upl/dqSsjCAJ9xTbj3kM8pi+nDXmwkJdxSKxaVrxNqBacF1uzXPWWTnbaO7ZsP2+Mom6yxtk0mFSPAB6TrGpOtSGluZkakkrJcbrJkqyUYeM8XamtpSGUZ6mmRfKDsVkUV5UZ2/AAbc8db/AE/9O1NSTqD9EjHAxuLGpbWU+Febbv8A0OrELr9hjY6OrHexCJtZSxkNTMXGLM2/b/iHPWgxlpXNGW3YSTUt9SQbBpLow+jb0Y8qEXxRtkwkI27sMVab5q8W31vS15VL6f8ATN5YqRK9ijipW0Y4zgFFjU7eEXdDVhJKZXJl9+4pnZmk3SrD6ynQ09PU0w+jtD6ZuJyuVLLM1bMthdfc5Brny7mZGmdSIlQCMSSfucWlVx8n4HWjrTlKT9JwLIvwhSc5LztUOePfUpTEdWvPdvmqhGKmbPG4G52obsL48X0Xt9OPm2KbnDslEGkoal+I1HhSjkOn2m0NXT27J7mVFRgUIYPKUgLTPlL2NU6wxjCLulOtmayyAlNr7C223EjHvqqZ7aN3L6jGKffJGtg3furoz/h4eqNRnUWUEcylKRGjlF+0APStuHijf8nqz1FfIZIScOptb2wJVUVR/svwdV35J3EdLMqlqIbopTbZZljyD7rmupF+zLZf8ukpY3UzrLUI1JKTNPKmQquj/p0YQxKBuTdvjKMpVucivlHIYZfbXXP1+3gasjV1Dx+JkiT7Fi3Rbgf21fDF3tNOWjNlEkTnGiOql7Tj/wB0hkDLuZdawxvW0oSDUNIKP+oRau1iBv8APmL7+ciUr2MMwwyiBqAkSFXGncpcrrHwPB1mGg62656pGcxl9NdhAfJuh4s5H+Uy5Dt4xlL6emxyRP6rHEYr9r5GbVc+JgBozFjMNOWpOP2QJSd2ZJVl8JgLw8o5uwFv05amo7hmkYoRgpVcESUqbrJ8piuq7mJLTn9TUiVGyQykxtYkIiNFpaVms2ZzpazExCMp6jJaCEYDIdtFWhtD/wCaQR11tuwjInsEi6kSMYyRbxF3VEvbgkgtbTrHfaVoamkylTEViGL3IKMiyihyrddI62iysdSbuSNRhC2rGJflGJYjkyXYh0btdMhKpy19mbkJQgyIxlLlz/GX4vqIcmRI+rcpY5eMRtQFtboch7rHVamioastOoXxDNcSq3j0tfL6x0buIQU8vqIngRJS4wSk8OFU4E5yg9KD4GpTGmmWYhdvDtpq+PTnoZLx7Yal9XyC/MQIYSPjdAtvzjnhLHtmN7kmm3azEi5pqPPGB4aPmuga0ZSxs04kQ2UAZlhbBqxabbOidx2G5ra74ueWa04WsWHr16xit+UDq9s6kVuMYjiULBc8/GVPfN4sOg95r+UYQYbcALVp+0lVlhzh/HXTg1HTjBlFIm7axXlXco++A53fN9B1+1jKVrOBZgZKv8+23n+P46NTnxjH/An/AJdRr+TPDz1OgT7DUt2Qkx9KSXGOQ6nT7fta8VE6Z0Ifx/HQYR66Gl2ogjb/AHPiuOOffXq6q62iaAbbxfBHm1xjCXxzX9+ndBlxtqKZAvHs+b/P/wAdVpae+REhtbq/Irm6Cg5fHl/F9M6MUxo7rBtAozSt1j18/nPXHqrFF0CPLLYOB9oVjbf8GX+/Tbpza2y3QI4tfGoyMqYcAXzZ89Bf09AZSIim5lF8cGLG7r4tz/NOx7iO2mGQNsiIM8UGK8aCjm6/N86xW9LSlGRMuUq5gXLJeZcZkfjEZdGhrzlUZSpgjDc7COBXb/iQ5y595tjRnaxshBLCMURrKyKaibirbZNZ6FPTFucp6ixHZEuQXw4uUpEpccbVOMGhbpSjO2t88TyLAfOkrx+c0eSu7b1f/wDsNP6ZJ3T8du/4QNzcuCqoBfzg61pTCUrnpbb+0vU2Ru6zRvl/hj/CXwxp68NaZCEPCm5SxH6d8kWWXdRRzcmvXThwnrfqfjGTpb73UeZdzzYNS4DN4B99anq6n9MlBZJeydJEr1Grw4rLZ76ehCUl+lr3EtN+52xOJ1FraJHFvJjOed2mjpDEjqyhGS6kkFlLYNMTa7Rvm3JgKvpkhF/5LT33LxrbLZIYy4s/qUEY2FlYAyJ1Wj3IykwjKEoX9Q0xpphub5R3P+xw9a26THddUqyvOVqC4JRWV43NYvomkaWnJmy1FBrUkVUqjZl8gP5LkfLcsC7nvIylGKJJ8hdwI7hTOY7VjXDZ/PWjv9PTlcdOkKlcYrEybQ2yiKZ44Q/PWJd5pymn00i0GolzbRMrYUWRs5y+ur1paYlP1ErwDaAWRzUVkrGJn/ShQAamvrSNSEd25ftlFGOFQj7G7oDh9cN6Hf6upDVmXtugl5rwSDx+mzEkka2lBVpR+27UxKUtSM8Y04x8brEblmo8/N5o5vTno6cYy1dTMrlUmMbM1ThG39vw/lWGQp3mjo6QpW8bmre2UfJ+ltqliEdzbZiqVLoQl56u5hu3eOP6t23IIjGHuvaSyUoWXcRcR1YDLyQzGrAN0i2w3ZefdY6W7piMpQXeRfe2ASMcFSrH4Q4AFeS33fda0HcsycWoHi7cYi7bAzWa23gSumjtP6o60SyP9SVyZRKZVbbn/Vp+VeeyjGUYSm6mpWBdocI3F5uvW7NYa66GrpQ+wI2RIEjAxiBICOQ3oYv0vuhFO67bUnu+pE1Bs0jfhed1NXHaZkV8BTfQh2kPP+oXDZTRbUpXG5kdz95uuuAOne57bS011JeEn2EZMviUdt85+1eTPJ1hY3/TJ6UrSUo5iYzTtr3Eu3O4PxaqX0Q1b0inUjTLUZSHP27Yx5iERyBx1uUJsSO7SJIwJkCXBUpETMTINxPXNL0WWvpxNu4mRDfJ+60Fo5V3Tfkzk65+tDTnF+nGsDFaXxWpTMEiSXXuouOpGO60TSCCxmNOJRL3O21jG2XFES+bajmtfT1GE71yVSCMVkRxG0iRGm/WOLu06zoaCRjM0py8hZyjFjFo2xB9xECoiNmDPQo1Bi5lF4hLdKfkhZFlxjkfVfHVRW/0zt2pKSlLdhMN+9wpUeLW+KqTjpTVnDwd0tNkVzudRbzKVF4vxo5v8dNz0tPxdrHyQ+6UZ5bo+4hnKBiI4voGp3DFlJNkU2rAY49hGTuzeQ9PPQhu30MG+pEfndEmu53RNpvlbVjiqrN9E0ZXumxnLx8Jbti/msVh+LI/PSGhud0vtjeGRseWoxvK4L/t05tnBkMCVhgjO2+PtX5Swr84KLxwiMe7oDUdOUvbGOoj/cinHU66/Za7CBECi+cuVbv6pd83Rz1Oq9S1807VfURvF/H+/XW7btrdphFuViY/w2CP5H+2OlNFAMZ5Eqn49evx89dHtdaL/wBSTC7FibnP+KOCJk+P7vXbqvw6Uzq9rtjZJiOKJMmj5sGn0FYP9Ry7eT5y82VbCMiy7V24eL+OejGo8bWniVG6g5a937/HrprS7mE4ytuNXIAW6q1bc+81g5565e7GCejo/bLygpbdr88/sbar4+Keuz/R2kxHV5pzQ4wYqXOX+fVdF0V2O2KMi4ac9QD/ADYE2ywnGbDPPQJqSvHjIjKox8ZLQXWJW1ePl6zee4TU0Z6m0npyjCUdsZRbgGcWFvvh5fXRodlAiwnr1uVZDxVFKUvCIY4x1Xa6c0DV1gUNsJM3Ul/E045oj8BfRNPSlFI6OiabtBJSgRbN1MhW6U9+8460Fd7oRfHR0o4RZbs5sisXdtWA+KXcvVZL3etGMYnhFko+W7FLgKZe2r3Zfk6U0JQ0Wf1LNSiwraNU27c0cVV2Ob6Joa0dSMNWcW1++JhXcgzbqOXhW7zmhIfYxN0tOZsdXyZajImotXCLd22Bdsvz10ITNpcZTJY3yrYx4Xa0MVjRGyJtjhrONaUrjIjEiJu24gUMtsduWOW6uwkhXWzv9TTaxKGCMQBdzjcbvEAfF8kJegepAakNOrRjpxCRH7k9sjbgBxdbS0tTJNHSi6YQJyiNhGKxLPaHjtoKBcc29IaPdakXUZxNjR9TxJtmN0kkEDPi1wVaL05Pup4+6MQ27rZRGxIY/iPAuPniqaloM98ZbolVU6UZeKpGmqKzfsz7IE4aepANLeDuBWRV1SPJdV+XnPSMtaUpSJVk3MjbG41cfvfFIo+VbeKfTPb3mOlsjRFRKZRurdzc+Zfht4FOrE13f1IXIGcZXURuHjL/ADOTd/ql5CL0af6butntmpUom71z6bkL745Uuuh9oa0ZtzGU4vku+cQrxI7S097apli+l3QN9UQ1JKRjbuLlziS01WT/ABV6OomoxjEkQhptfdGVxORqS1wWertaOBXT7dl5MYRzHaBcY2ObKKMxI+9vHzjS0owiqGKCXjKMN18+5SrakY7pSarFU3t3Q1BmG3KH3XTRYgSSijiv5CWC9rrQZTdxKqK+ypUSI2POUoVDHB0DU02LGUl3Klx3NCRNkeaWzNt0vp6zpau2L9SUZ0SjLbplkP42/c0jWQ5HocNaDti/09POxlG7ZehFz+FfdVz0A128HU3wNKRUdstxKEpbSuSVbduxDhb4oHRNaBraX9OMSvhtFxgifw/5el+67yzw3kndcnEjKXIF3Fkqk2rYV0LvTWjvlEm6dA6ZGlSrX5jdZOM/IdXKVqTSM5SWO7MZak9nMmOS7V9ODwy+S9NmoQhGO/fCQf8ATRZ3aEa8ttq4/Hqr5+jD6mp/VJKpGBimWFdqUbYvt/ef2LORqTdPQlKNH3GpREfLb6OXPK7DAHShp6U5K/T0yUY075NNEndqFru31jLgxfGdfTlFlGcjycNXaV4EShk4baeX2HQNHW0jR09KWrGV2FEtzhHhT17/AMTnFKUe409KUSYGp9w2znYycFjuZ1/L/h4LEe7jYbnUq4mS44utscL4tFK/2z1nfvfqS8gbl5RIGfUrrBWLy/36h+n6dMjQ3yeIxmRIpiwsU2oWKFfm+prakSXjXq90vGFVwcr81+Pm01By7xJbmMYnMYxUdRx+0TaGDGcH8dC0pg+QFlu7NN+iOAv1YrV/lrT16cwkWtNbR8bx7tKcv80HVd5qEjGnJL8bR+OfKPlT6v8A36NAet22nbc9v4t/1498/wB/XU6ZOwk5/wCXn/6JS/3rL1OnhrHh+zhXzfovD+LTD/8AHXQgpgochYEXHN1a/HS+mmd65OMCfiMeLx93/wBXdE1C9gIRuiVwf/MPi1xnD1vqpou+USgYlLVYl7Sy2sf9uOOndSLGNkiEkqoRNlFXLUlLG7A1Qj0n9TBBIK1dDF3VTiNbs/mn4+NQ0NgbWcGTuoV4UEL/AHPD6+esMux/zMSLnViRjVw3MpXG2yzmOTFA8Jnoeiw0twJomza3HdL9thH6nNgO2h/m+kNjpUUwlJvcO/e5y3Wfjnj3z032zqTk+DIxZqSGfwLJp4pr+eegL7kjOcYRjKErfHMYonMj1H3WflzlJr9pCLt1Zlyv7ZZocYSjA+SlXddbl3+48pR0tlSQ9Z4SimroM3L0dTs9Qwk4sCsSlGMWheVz6z/m6UwSIEYn05XbsNq1b9zt2vP5KY3TVM6Pbzlqx3SdzyRiyYnNZ4MXfHrya6XmxZTlp00340SMNyZomE/cuWqy9NaWjLUNhqkYyznc2YvhiEYsS5OEM0Y6vKjPb6urJ+lBcPm7Q3ZJO3LftsyUn5izFjK2EZwnt2xjYM8BTBSomyIbr+1M1Qn23bG6O6cGOnI2m6pJX7ckKV/w52nN30d1vqpGo6QZlECUxHxIyuAyut1kZOBU4WldxujpMd09+Gw8p2F0jYXRRiz5U6X7eUtPUns1HeQyz8ojJFYjaSC+MqRG+Rrv9sFlMmjGIIW4yRhEjVc+LY5x1zdfWlOX7pNWwjW4wIo+O09buNvHF0HYXuu52wjKIBq3TL3KzNxDbCzIEfWK61Dt9SU5TY6bOwZFK8WhKTJCW4Fv7LU8ty+poyZ6k4SlqSkRPKtsUL3W2bs2RpT10lr6FMdPTnskfdVBGNl1WWVnvdz/AD04nQe50pSk6BVqMY4iw8S+A2VVkRG48dNPdQjCROJqak02m5bWVRtMOMvNZf210hp99OdR1JgbbteCghHcZL/HrOKHrZpRiGyUnyQ0yTtlhwu6LfiY/NJS9VLpxJaZCVT5IxI7TTJSxbRuk+2/ltrpfU0dPdCMI6kZstyym7mIBwSq3c1Lj+KOsRkvlp2RIu/JUljRVyqwftL+0u7ejJLw1IShHdcJag7UqbgESuEvIAtJ1Ev9WG5sMFxIjuXFZzNo90c/nLEJbJREjnGBnL52uJAbL8abtOMi52v3EpLHcm2O5x7wFuFMZ/Jz0xLUnpSlCNQI+tPdKXGIWPBfCn8FdFZY1dPUntlKU53MYxhGpxbWogINpVpmImcxuGtqbl1ZMWQJdtY4WxZH24x4/GTE/wBV8RjqbvHbKso58Y52ipdRxzynSU9zqBOM2fwre1cSB2x/lxz89OVBdx3tTV8vDaSjTd1wuRTdlv8Aig6mjHT8p39wkiGGX3Yli9ueVr1nHSPcTbWMZMRwYat4zwlHPxf4XdHt2TDIStXKRK9iZxbj8SrqvDOta3ZMV2aIgkSbQ3jdQnrg/BH5roejOLIIVvjcfKW7O2qibZEr/n4//cWHbyXdHV4dwMrAjWLOVUq+KzVYDNiRTUCxb+n5T4ouay8aZY5bv31GMfX84ynGUIjAkWl8WEjO3L+KSuem5/qKQYbWNbaknkRC8YoVDGPT0l3WpGCLNAFZABxdf+ZQjzR/HWO61cQiOSTfjwgYZVd08/P+9moxL9TnOW3UxAqzB8cL/Hoz/wBj6etCVEkkNMrDEaFCwL+6xu/+/L1NDV1DeS2QDP1ELyBIjm7qq5uv5HO0jI04WEhkyp2ZiF4dwyMbk59W11e3hYzPT1JrIdalx/UmY4KKQK4B46nTGrDuL4lp/wCW4tf3+qfz/fqdHuvyXF09eNGb/PJbykb5t4+c9Py0otpqSmyzvlGMrrNIjU8/xT8nXO0X7LAzlwI2vv3+XjH8ddWEoCz3yhBRWLuWmQ1MqT8/jOfh6mgzSxujOMvX+HaUZjbRmzHu+j93uj92xgBYau/Ukri47t23Jd0UPHCaHbs1jGJMu1kwdS643nGHIo54a6rte2gmw3QlGZtgBFXgcxWQ2P4xa2XnWR5S0t4EZMwyEdlr6D17N15L6c7YZae7UsAUYkGF0WxwWNcit8yPYu2DTK1Z/WEagEiJg+yioNsb3bZeMa5bR1ex8mU7GRglabS3cl/Nl/8A0siHdVlHbui1XMiADFu3N3jP/e+q0CO+SBpu6ziW7OIxhK40NrhyXzVKkRmaju1AoGd/931Z6/wGRrpr6GlCW5SBQsZai55wcx3PypUpPwDmDkTU1YUm4IiEqszWQA4M8ZX2cdVDudK6frEXlSrq0CN0NnvPrm+iwkSj5T3Fbd3j5HqO4N0/QNW0W80xDsZapt+hiuCJKShyzppbUjH/AFaes8eUQn2ZKXlKPuJtYsfj0bfTb/b8DJoyI6emxICgzmSJseHGNMj/AJbcEuFroEu0cx3/AECOKne1yieJyZt/8uEb66Ha6gJvWUTT+IQD4pC+Pe6+MnTpVLsGKyjuG0j51FOc1PdupPE+OHrmy1t26OnLcrctRhmjxIZJRwlfFfly1eixg6emTjJ3WeG0cOaZMBVC0+PfXrv+Gv8Ah2M5Q1t+rHSjlhmKtbeMJV/c5ea66SW3Djz3Z/8ACPea1sCelbFtQjMlLI4jcomcXncWvXeh/wD4/hI/qa8pys3sTkhW43c0vqv+xXtNOfiANKbb9lcsv3Nf4Tj1jKmtraQH9O6QhGL9zcW1AyLnn5zWO86I3OmR5nV/4F7XUnHbGenskxiSlKT75uz1dlNNXxXmP1f/AIZn2UR1ZmpGcn7SW+LcY3p/4cCoinFyuuvoZ3ARA3E2xHF3LnOaxwenOTM09LUkzHUWPnUNu12sSoXuyKbtxV3E6b0SrI+T9j28ZkWMtXir381IwF5JNFes1x10Y9vpxr6juAu5SjGgkm+qWwKp3LtPXXpv+KP+EvqaOtq6MTT1NsagEYxxtGOKKVM/5WuXrxENx9T6rv8A6l+GdrdWPG5qg4q/mzh1dNjNmOn2mtCEZEVgKktpOUiNcR3JclOD2lXl6H2mrGSyrbbIY/TJXVlMmglVY/j+egaPc60B+lGEFjLc1HbkpJNjKSYZPoS80Cl3fiSd04lg28p5XXBeX02mchywHu81oXHT0yOnIL58gkequri5X1WKz1y9PWzKWpHdjbtnKrwwsRfLEr/Mnq46s5xSMy5FIeMbSO6keMBu+BcdMGjJhLaadft3e+ABzceHcGccY6ezNIurZD/LPj9vrLzmqPWAP4HrartuvIMhd8O3Lzfzi8Z6PrqbbqZWaQltyeO6X24orPHWtJa3S0yFcWYMG19nOfnyOlBf8xcWM8bT7ZRKC5NYxl5/jqdvrItrE4qRLa15EQM2OfjHQe6lLayVmemOI3z8Jtaxx7/g0aK6bcbRFayHDVcAXZ7/ALdWQCTjvrFVHH2g+qRvAZ3FfzjoOppyrxGTtBhtFWnGPXvPqNc0J9DtSUGpAH25GScxJNoiPv8Avz1fbdrGJuvT3ixHfIiVtEc7WJUsgj88UbED2HZQnnWnKEUWixZDg/Ne/wD69daGdoMJPozEAdpaJKINByrXWuz09Ra1KfEXbS7XJHAGZJg9Sfiuku+7md1GJFixqEQkHwQpQrxkZXN3dUXkn46Z/wD9IfmtlX75i+/z1OkmWm/+BN9XLVpxjIbvjm2+ep0Z+8NON20gb3SlHIOYwyUt4p49hxjo8dKyU5Qm23uaY0fMWPDVejH+mPoxSGyNVi6WD/ZvPpKy/gt6P6b2c5F/1mJbGTGYy/8A04gsYxq7itUPzfW7TW+yIVZ9Npwunv2lW7SUjd7Ntn9w6x3+k1H6k4PDK/pw2wppBRbLxXowhfR9DspSjKRDTq2reLaMyuOf/bHRNXgjJltjao8fGbuNcsvX4TrGsme3D6cd+nGOTKyj9OICXUq9Xto/v1X6hDVhZUzTsbnL70LJFphK/NheXpbuoxlIlOXPDFqf8yzYL75xfzRNWMpzqOojL4huxEo2yk0euKc2tCdUBF0ZEpBBMGHO2j88CfP4P5KQ3KMdnl5SgRvOP49Ln5613enMDcjCQXKLJ/NMqpaDi7xnNANTSnL7RhHG4Vlu/MX2WJy+88dMTesn1AjGwQcVWHmL9pZ/v88s913niyI7iZ8UMeKI7aBMe7o+a6V0KJfTNM1I1ch86witHGWuLz+Xpr6GwlJkMMDsrTeB2WpS+q5bpXC2RD7zU2aWgy0yIbPpskv3HzqJwrLbzflg6z3rHRY6erqw1TUiLC1i5alKQzL8Xlc1jjoE+6khLTgLvC72Sv3ER27hk8tGcXb0PtOzlK36xqr5T+jJ0yGftKgMS3KctZL61/Jdz9I1jUmam2EfMIEnb6pml1ITPMfRSY69t+ndoFsdsoVN1BE8vZVc1iq4jXXi/wDg7Q0YrcmGpdaZIuYIF0XQc2/4rz17PX15ixjBapupbTkGV0rkxRe1x6PR6UmbGocdeOom7azq912Quiqu7scAfH8qz1JQ0rJ3LdUSEWMa4C5OFiUv5uusamhKe8dTUoU4baeRAuvy++eToGj+nMSMp7okQpksqq6UMMgf28t8th0aM9poWktWMmQcXYSldW8LtHLXK+zqtR2SKnFuipNeUhQo5xbZn1SdEdaTbtXDt3RY/wD8ivUf9brpXtP0zaXqbYK5Aomoe73NZjlLozjoLU++NWxd0cGz9uGIEnnDSnyhnrxn/Evb/T1ljDUFjGqqPtylqS/NcrzXXvt0NPbpmkTduaSl9RDj/E0fF/HXj/8AjjWXU0YwIx047rIyaZl1Ez/hMFZW8tPXP1JvSOrs8hLV1JupGRtiRYz+2TDa7iXKsrL9+/WOn/8AlG1sImmSaSgCO543bb2xxfJmuhy7IN7Ce5+LSbgjga3l7jFJukfwKUiSykgkrTHkiBxyG7J+XOevNXMzrampqR3GS/K6uTv2hE4rdi+MS556W1u1kgR1KkhFtshHE2gLiLyHBEx0z33fS4dqRtY+UaOOMWAes2NXb0nKW2E5SlECokz4LR2xwC7X1x+MkFCN+7d40y2lMasPUhOXiKHP46ktSe73CB/clSjItwIDzWfhrpLThEd0gnnnc4X5pfRl/PzXT/3FQkS+AN23PJL18Vkz1qhTrIyHUCJLBt3mfzuoKXP59X1enqXKeQwfJLxG6fmWDGOes62uIfUHn7isYrL/AOyFZ+XpfT7YnKDtht1M+95/HBWG+MXijIo3qampJfqZHLJYm7NBKl9237yWX1Xc6cHdKRWTbEzfsEqy+f8A2x0wb5UMJxDBdZfncAcya/8AbrHd6FEbiVJI+HLVZfdPHp5r3VqV2ujyzPFj68htBxIyMVL4zyV0TW7easnfKJnkdwOdtNRjV5/BnHVb4k5XKJE/bLcHFR8xx5V/6eOXo0u3lTII1tRGTGUS+PHCkUct+P8AZzqBNDU9aRL8s52/6SDqdb7vvNMnIU5f3h/sSx1OtyVpz3SLlEdxizaQpxy8vPGHjrrylIjE3RfFJeLHUKxRVSvGGUpDmg46R7bVYyZTYsQOLqV/cSlySH/Z5K6f/T+5hkAiYdrqSCOQ3BtHIJlX+feaWTT9G7UH90WvVBOqZf4fVtci3Xc9qabQwnWAqciWAzC9q/xnFZ9ldXTjqbWybTL60mYX9yTj4h5fa559tdGO03+EJzI485QixCJhjIW9z7qqttejkF49jLxlPU2EpNR2xFZcUDiT6wOH56rtdTUhqSIQC4pJaKtus+/zx/F30aM5RgENkqG9swlMHJuWKljfK/n0pq6u/aEIRUuVK5urpZC08VZnHxruBP1TvJXHbOWpqSjggRmV8WFgN5q+MZvpbUhrSI1GVRvc0u3F7WVRqil/GeeGtH9OIy36c4bsf9R2RtwlFuEcR4xzlF9mtWyMtOuIx01ZDflsIih7bQb6ZJ4K568ZEYmlcYeKEiN16apq8U24/Lbk/wBPkEa09TSz4LjU9XKEiUimq8Qw3+RbTj25mcyXkE/JpYxCvAtjfBhPxz0KWpOakYOpeFWgrNMrGUvkHN811Yj2kMtQn/TjHTMLVeiowC7p5b/tz1nv9b6ktrKU5A4hHbEzutCuMLJ/FFV1JdtrQTTE1MLKvFKztyxuRlfeMfIxpfp0zTZ6sA04mIxZGm/+bUMHwDfv3nqg5b/4Y0Dt9U+p/UZqWikSeFWTFxm8Xzwc/SdH9W0tPT8SQRv2rgM5lV0fN/h46+Uy7zBI1ZAfZBEqnbLdIjg5jQ5Xgz17v9D7nT1oacYkZ6nnK/WXaS21X2+345teu/p9XitdNO+TCMSai7SIbaOb3eueXm1/lzWjUds9WCr933UN14tFBTdHS+pqtUsYy3eVz/JYceTLFHlisX0LQ7SBTdsOARmpQ08FL+2vXNddm1w7nxmQ01nX7ClAFN3iSVsDAWuTnWh2upqItRk6YtLJY8kaqmDufk8avjos9eeokY6FTZlKJnjLg2n+l8cdH1ofTvTZVdRKRUN01XHr/wB+gkpdlr3O9fT9m6pXEdtyvkknx6fz14j9X70lOOkI77F0922ij7aNkX7v/wBzecddz9Z/W56ULgC6lGmI0u61flq7XBj+OvHdpp6W7fqLKajN8pM18j3Go0xQv5MFdcvV6pmM1WjBiz+oLIFZbR4SjdIugLfz/boWnCO03Sdwyff2lo5xdjSU0X66J3Xb1I3DVb9hDygUMiQWR5JJd49ZoXdfSdupLdGU47oe4oGNti2l/I1/rwYwOGiOpOa5K2hciRWBBEWjDXPGbanKcYwZx2m5q0Ti+K9CeMuH+OtS0lZTzprxIiyZKcbgHmTUviuOhT0yMIXJYBzhkc340Lh5/j8XM2A6Xaw3WRnTzG7vHLL/ANPH+ntYhG1jG6C5K1KuKBtv+Wq/PUjASRC48eX7KaxY3G84pvP93NDVjpqRC2S2pMC/WLImKvn3VX1WgDV0T+kuptGIyjR4xy85CZWOPiq5D/zLCe+Dqasq8fMpx+RdpG6qh/GQ3CcnEqbMxCRYf2obQ/24rpYCVylEi0+PlFqzndcZFpbH/X4pPktaGtGSkt3k5GQMsUkXaEhv+arJk6IwjKLtlPYq3KKSjVFXlcq0rzdvWu30iMJSlIjasokbjFiosstDjJXTfYxNI018jUtAMO4QjR+1z88B7wX6WAoSkS1IkgaZS2yi5k25cjja5DPrpw1dGEYSG5o4VlGN5ZBwfFGQS+a6Hqa2lqS0w0bE8pEfGMa4FKBlWcXd3aHV6cQd2juGXpuZaKl3Z8N2LeAx0UmtP9U7eIEo5ObKf9GQhXFhiup1Wn3WlQSCKYSptVjmMWL/ACdX1n2nHH0e5Zn/AFNOW6bXgKYjTf3DKm0+HD03qw152wYadAOrpmH2s6LvMc0ZpXoXa9hWhCemulJ/cv07Gt0RLwB+6vePhjVQi2Jqy8oYanhPBcTpbab8vQ4b9NVOyjKelqTdffySZBLdWLky+C8cH8p0f6s5whGMN2i5ZVhyDFkxqItfDeM29Y7PQnB3mlHTgr5DHTlLLy7hQxV2l/z0TRnKUrhFiBXiIGONOZFlX9+eoHJJH7BjimMVTP7UHBZ+P7+PXN77uYhtKhqWCxP71n4rlXC44639VjJlOcoxMc7WuI5+6srdGf8AcXcsCqZVX9OcoUUUyiXduJXK5c/k6IyGaO1XwlqUrGQTY5Occ0jePinpyf6lqktMDSFjl0tOcJMaeUle0flP4KHrMO4saqUb8IpJIIZnRMit2spFfks6VFN0pi6kuI6gF/m7JWbfRjxM5Otwi3p7GpVI5ltky1Lzn7g5/jh928/W7ueIRjK0aLoHCsxziqrnD/c0u5qAlyk80yNOBarJstvFNx9AcdO6OsAMNP6kld3iadEgPigwNbaazfVnygtOU2cYan9OKY/8MlWL+lJ3LxgAyYz013EJRIxJzc1Jlq/aVlIRYxWrxmrMnpF05bpSmDRUqLkGK2kfFv5oq/5Ap+mQ2+ctSTP0MSKXd44Nxy0fJh6cTpapDUWLWxP3TWwLpyhUReHkPW3oPbdwaUtTVjv0okWrq4K+IKlyakDzcvtx1yI6k47Ybt26VwDDll5LIDkrc+rzzRQhEZSGEY8mJSraVaNRGom1kYG/XVOKXrf039a08xG9gFzDxuyJhlzyyr1/mx6ztdbt3ZsY5UjtvAVNkq5/3+49RevkPbaGlJZSlrR3PiMfGRVVFS+Gvgoy5o05yjqmno3pI3sJCQuNZltSSC2eiPI9d/8AJ4plx9Rf1qEdKUosXFW2yQUwF4DN81muvNd9/wAT6jqT0IBHUFJP7azKlvhjERwZcma8nrfo8pLPvZM2JjYxlYyqlW845/GeOod3p3P6bLdGMRm1YUqUB41EAfRHmuq+pPC9zqdzGcpznqRnBozLUu7hiMHaUVZZdnujKUtJ1ZXLEZO7M87SLbiN7hqzgz8nQJL/AFFn9SSW+Qy5upN4UFf9KKOg9zpwht2rHdKtn3acwMsoxq6puxrPNPXG83Q3r6ukzpGA0CXiSCy5ST5/ku65DpmOtsujdtPulC9uY+LZ/EcmNv5XrR2zLUl9RHwqJtIwPs+7yViFHrjiuhz0Zyu9SUTbc2iWRJyCqWjH/dMdZtAs56O6LrH1L5hKkftgG4fdTwXz/boXcy0xuUI4kKwlSXsOf8uI1+DOOq0J6NDBpouyBJk4iRsrGA2iruznC2pppgk1bbhVou6orHx/GOrAxP8AU5G7dpx2rloiNKl5pOeQ/N9X2nb6YbharxhzKvxXsI1/Pu+hdn3dEhbnwJHm8yvm6F+Ky4tQmjqVJ2kVD77/ABn7bjGs+sU5Omz4Gsf8pOW7ZI0yDtmrZKXFUIRyI046N3ek35MZLnxNoeKm0cfaxz+OoRjCEY7fJnuYhHNiRl4/t9nzfQ59vuTZcXGQV9+79ey/X5wJntpGlKcSdtJwMUu8/NHjf5/OGezZ/wCEk7N1DdSlcSOWlt3FYKj8X0rq9uOsRR9RfHKfxfFgZx0XuO+2MQiVGKE6zmjjjyjh/LfLi7iV149xFiy1ZxqxkRSLNlaCP7QiZ+HAAPQjXsrR1LZFO6O0GSeMEtvPBVWZ+RauvKM1lBhUCO45lm5MS+d3sc0cV1qHbykktQ2wu5EHFO6XDkbov3gvC9YzGl6veSioxhJOZUovvK3V9X05pazECAETglCNh8POep0cF5x0CBuq7ElJWMZXWAV3ToGsJeHHR1K3QnHSiNpKUV3f4tuyoFoV+bp6S7TW0yt8Ypuw7lit5MlZLf8Aenrr9n20ZspM9Pf+3eTKu/tgCrl8QPxY110pDhOyVJuc/wBOcp8Ibp7JfusB/wDnp3ttXcO6eyIG+VeSnERumn5fVV1R2f0PpSjC5bsakoyTkzK5R8Tj9tt+3rGt3rOWyFEhshJnO/J9SWQmD4fxbWLngU920BlJNKM3gdZYsjPGpFKaFDHH+s7jtowiE+21YRmlxKkavCVJyLgzLBn8dJT0IkklJraU7mcs8gz4MPppEo56BCMNNnvZSi0TqRe6gzp4Fuvv/mqcsWs91KW3ZIho6ci4gx3BHiVXciP8U2fbnqv0/bKU5EJWUXdSI8ZdtF3jIFv5etRgRd+mDu8RlueeQIyViWZK5MdNdxJ2m0WF7vchlVctMabldL84C9bwmJxLUl4A3tjukt/a1sifgV/vnpLQ1oSlKVyvIwFL49FSzfB8Ljp7V7eqIAJy0VbyWYljO3gv+/W59jU/t37sgrDaWPlcW+XFL8filQHdw+pHTnrJCP7HYQlJ/EqWnH3OD1jINT9Lk06cfqT+6PlGUY+y6tcJR7M+npnQ1GbIjqEI7fKEbb5Ew08mblYz4ydH09KelpynCGoN0VtDBH/MsS2v9cPPTuItPQ1WH0/J1FCSD6wR3F4zaUXg99czV0NGDRC1xHYTZSxHNrmyQ1HH/frsRWiOmzQo981aAGTdR6LxfrpKWtPfIuerqMfKVR2x+I3fkfb4u2qqunppa7OHnKT9PaF+L/VnUZc6k7IRiFe/jLnqtSMJbXdEcbKlY+Jk23tGnO0wHS3a+Uo75xYnjLcSNrbhjB+c5Q/0pPDV0pynqS1pRIm2LSuSpM2OVeKFzdsQy3unSpoN22DeIvlJ8GIxligJOX9y+xV9DWjLABps0jQ7vmyafh+LqqxXSUDT1pbTeRKZkQ2RhjduSb9yfPyfFHh3enqZfwb4lR2h9oMeBeUrjNN9GJDS0ovhGUvuqO6MWwVLf2WVVUVlyvV9roa8pSWR+7EEI4+ZDXHGTB0DW77t7nC5sRCUx2s9pkMhW6qu6zgKo2p2zMdSOpsxHERlGi0SUnIWK5bP4epMEiMpx1BlMRjp3uHJTKs4mXta9V8dEjCP/Ul/TkxjYM2ndbe4XO1wLyfPS3a6+mxlGLujLaO+LZfzKOLau6Pd0Gd9xqCiX4hdntQySc5rBVttOaKBY6v9OM/suO0niDt8RjFv1nj/ACjfPQIdjGCahOZmqeCXMbfRd4c+v5e7/UjPTDUlKfqpSlGZUVPEuNWlZTlwmcT7wNP+ppAtbNs54LHfIbbopCsSeRrq1AS0tOF6QSc+ygfcby8X/wB74rOjpESTDm6qgl5ei/YV/vjrXeaKG5nFAqRCKQXLY4IyvKGPt5XO46OmG7dgiKlj/wCVHGRIj6SPN31msVvRjBpkzopFKxHBVcxAMGMcZ6X+lL6c9RGd8MfcLsil5fEChQHIodXHt9XUZT+tt0kiu+RaftsQDcN/7Z6V1e6nlD9yAKNWiBlwcfwdMlPYxNjGAysbXUboH1Xi0Htzb8XXQNSl8woPK0Rxf9rD3/2x1uHcvhH6aSQI/tlbVN+l+fiut6uiQJaly042AgU4tu/hXCYuvWQHIaWnKmnfPUky5Sv7juD8Ul/HGtfTiZ1NWPl9oMcvB925cZI5/JydLdt2UhJk0+qMiBK9g8qF2UIAqKXxm+30llGepKkDYkMVEYxj/lkZPH4556M+2jOj24RCWjGScyIYX+xX+mOp092JKUBgRnHNS2Rzlv8Aa+76nRlDi/pHcSjGcYakauliVVXV7jkzUrjT+Oj6GvCTqE7FDDCKyWwplFX+ZIPxXXHs23GEiLWLgR/nY/n9xnP9nqw1Y6QkUritNbVvG1tVbL5zWOOtV0Mdzp6UV+mTqyitkXbmuNsi9xRXPSmnpyd8Q1NMJWQjBItn23t3HjTm/wA/PRu6uaEtSWmVmJLcsl43fbVV/vdJ012q7ajqWvjUpEp8fb4ohWV/7PJGWNXU0YxB8tSTtC4uHFEWDsawyc5Hc11zJR040kNQizA3RdhVMiVTslxR7+M310JxCRORAzQRN+oL600GuPdc3l6blDWYMyUmpC7pVO0zti6jGRVYKecXnrUqwlo6Q6m8d45Yx1PGPBT88xPjPL1O973T0eWP1LsjKBGV0BEaNp/5FCy85Wo9vp6ZGUtzJftWG09FEZzbGlvFpXHQIfqQXp6c6im6TuuNt1XiW/tLtOSuicoTTxcoS0123zKYW81e8A8hlV56xryZx2wN2fuYxN7f7lvbE9G14y3XTOt3pGZp/TVMW7i1xf05ybk3UUAXH8Y7aUZNsZRdyYgxknsZAG6/UZHPvB1faB/VZyY7FUEN3jSRq6krcRjQC184oDo61+OlqwtK+4ZEAtrArZnbfIfnpnR26kpBGCRch/NsZajUXn7ct9G7/wDVr0wgy0wOZSkjVmAHTDA+LtcZ5OmJz9OeompGWrqkbIjZpxlmqhAES65r81jpef6hIbJKQPEEu6qidUhiVZPf+ED6Kb4BIUjZELln4U3Yv8Wss8PQf1bv9KM9mpDy/dOdXaHixjEsLGq9nOOtZ9EDtP1QnTqnhE8NMYslr7kgCvwvH54S6HaR27dNnKMRnHTlDcYxdyVoS28YMN4Ve/jKW7RCM7iJKDJNrXzwDn+c2r1Wl3GuT4j5XkqxX91Prn/0/B1qz4Q8u0RyJLduSRtFSHBt8lutyF0830zoaOtKMnVuOmbt1Sikl3fc8zlbH3VpamOk9DvSU7jpmrOTtHMpS92CKfcSrgxl9tzd6fT0ytOlqahK8tWHiVQ3b+KEupR+nR27p630qRIVubk4EQY5v7rS2VNdb1eyYoSSWlEzFeB5iS2qNgphPzada7zu40R0yUH8WzcFsQa22HF/HquhR7+OpOc5Mb3m37ogFYGrIlPPvn8nKFlrRNj9PRq72acY6kUSoX+3PpObWsMVf9Tm79u9u90i9ibZFEVx43dZ+5xz1vR7bTlcqZajRGW8+ndtZrDUT/Tg6Y0O32sIa0jViFVltx9wcxpwrl9V0bJQFodvMBzK3ErG1BSXKt/tturxeMafbVEJznu5jWngd3+PdYbm1C8Q/wAu5nSJarEiJFvy050RKC5eW64gZGl9Y6GaJMlGLvcQiLu3OIkoty8Ix4cZkGbstDOt2+npkPp6rMFcNSoBqNZyGeF3YaOhRc3KTt4lGUaktlB7WUpIc1Q37bnsghEZ01HT3ZkDjyh40W808ZfRtPuWB4x0t8L2hPBdylFzTaNezxDgOs3sMD1O2gjWrUYyW5P3Rj4u4/dcYv8AeftMVq6JpTjGOm6cPqb4tpwYjJrFSDh9fN9Xq65tfq9vW1WhGRKSG0fzI3J+JFW9Y0NLRnTHyiXTFsicDj7XnHiGOHm0r1u104zjqMdXxBZSkeXgyoh+2UksLkCfGOpHUltmznszmJ4yL2RMv4vGX+xjX/MSUnInYWYuKVLiNUOSWOc82dVDSZMt8/FPAYxnO6T7dx7rJX2OXnq/kAaxL/GMYg7VEGrC2sfnD/crqtXU3S3OjF2x287Y0cQjn0ZrOMYs6NOMyTGMZEiijN14krPx85ttb6zLtdT6co7KhPx+pWfcVpuUQiptjEsk5ydMxT4B1P0s1Hf9CUrDMSZGgoov0Ff26nXS1u3iyb1qfg+lUaxtN0Vxx8YxRR1Os+6/JcXTnuiEZP28Rv5zuvcv+3A3dnTOhpR3sRtgVKLEhHjJU+ZtJmlrjpfT3CsKjKrlW3jFMaujnnniunuzkShMYmpJp3RnGGxL53FSP8oXV/33W6LqygxuSR2xdrOYOeS1wGEq/fOemu20nZtN0dOGnbup09vIhIS6zul8eqOsdn+lkt27SnKMbvTZLBPSlMbMUeN1z07o6upLTlKWwLLlt2lK5E4cOTNDV89YZTtvpb4u1lqf+Hco0R4rbK4qHuXycvWdbuCGnB0bmyiRGmEry7NpUN3Oc8e/TH6b38dKMvozjKoKShU5K+3CBaYaWn0r0n3ECcljp6TJU3S/pxjeWxuUorljV2bsXTZpZl2e7MNSUC72xuNpfhSDIP8AHlR/t0bT7TUdO5TIRhwVsg+v+nGSz/ufxnjJBlun3AylnZIA3XSyimxnLOXaxC656ktZkRiTjADH01TTLyzsvbWWP9j8vIH0dPTI77iRgfdiOtGyrkbZMMcFFrzS9YUi+G1kR++dzLT90mWBPRSt463RQUGmYiStFbuUpR8IEseOZFtbSuo9vo6c/qeGkyEJzGmz0ydzdhizHJ0fyW56IRMxZ8zuOyir4UNu79vk3X9saXaRRmhK8CtSlKRiO4SoxMNPKmTnEew0yMJacSe6Syn5zC3/AAbY1L8ZS/4es6u6c2UYpQ+UYH1Aj5SaJPuNeNLwZu4FY9jpQqcHUZSy3ZGOKGTmQNmKOeDqdu6cWc5Cyj4kv8Dl/fOHiXmv/bGe17ibLay/pxuTLUvMn9qyi2+/IKaPx0PvNYgQg6cYRyz2zxOOQKSkJe4v/v1vncI+p3+mwjFLnKrJUxLWbqIR8qMm6kv3b0CE9LVkjrSWcnZIbShABP8Ap5+Qxf4F+11C40RZUrs0opbjyklbY28PNPPWT9PjKt2ppu8RqIyqllFMbTAXZm6SvLWRHNbTYRlhYDUYaepHZ+IkygNuNhjLd29CdbEYSiabC5TqyItxYRhU2rcylyULnC2l26AaepsGkNudpZcdOmP3E0kN1gZZtvQ7DU042kZawWRmhqRj6bSLlupN1fGXqLX6nqxlSQluj/hpiLnd44cXyK1Vuesdp2+nPOefe2FualJECNpYpd/3bnBNisdSSR8pEkwEqRu0cbgarHNu+6+lsNpKUdo+E4R38lRiRXlyhFc2cXmhWrq6k5fTlt07t3Td1wEutuB/nJuAob6r/lyMCUURF+oh/msfJasOBjdZx0LQIyZML8rbm1jF/szxWEzLgLenO31GBC9Jh/TNvirEE8hahLObq88tdF4ZxNDQ8Qb0t1Yp3TqOOJHAyyfP56ke2h/0osWkvlnqNgoN0OcyXgNt9L9xHbM+00yVMxgRlguJEijfDtx1Wr3EtMuJcZUbE8DdEIoUR2keLKrP8GVKj3LJlpwdiv7vKmPP3ufQPNHrjoHbdxCGpObJJZPujuVTIUBJb4eP7I1BlKIC3Gt05xkacuSsNRIpKRh9YszrtdHV0y47NK6CSObJO6JqafC8B7Hk5Qr6opGAhEtvT590q1xEC8GGhroWsGnJnINXUvBIUtbEJO54H2WH8dLauthgb3cltXGUYrcnDWUMUc4z0bs4QlPdKeIxZRMQyZGU8Torj/SuejEBpaXDLdZL9htFyrMI3dFVjlb+b0opK5XKq8BbT2DLyWlcN59dZnrE9SL9TmiLVN2Eim/qHObv+een4d5LUXT0TTXTvMpbZVtlJcnHjl45zlem6oz+makI6k5M5Rb+2EWLGh2jb90r3qcV7voml3pKhhJUqEYrxe3y2lkrHijgq8qTCQhmM5BVMWLw2e2JZlPjN5ep+n6cdKEb1o6jWAkxFv8AyWoEo5f989ZpB+rqanm6bn8zj+ONx/8Anqda1e6La1IAYpbSsfulf+vU6P6TlQ7SIf1f6cOQkNSfnbGXP5zydNz1iNH1GMKK2zPqV6aLs95Pn+3Ojo7l2YXLuJ+hQqMX1fz8+np2WGrjuskpHx3SC2OpZ7q8meC+ttme2nIqKG3asYsZb6RG6wXGi/hv4eulq6MVHV3RcbSayhIuj6daskoTDuyPoUmnLP8A4wMqucyYWXLZDm2zyli/ec1296rN026a3Mf8A2yl90eP9jAdY1k53WpTclQwDqbSqeFCQYD1g5OOuZGWrqurKf0+4gAx05WrS146Z9vJ42oheeuh2cdScpVJcxFt1TO0KYyQPK7QMfz0HvfGe2ovkyYRoZOS5at4CTXoxxWOqcVAGjvVNIWMmm9U+mbmjNftM8/26zDUSW2JHbafTjqXKeVJLG5saItOH+emtaP1CQTn9SBFTMg97U3bpgsctnHS+r2j2zuT+qmGMKq48jaNNf4n8o9a2IR05b7+ky04FNMI6QubmRWp141Sc88DOv8AU3y2xjGz90nx4tf2xsfx/d6R1TZLTNTTBjHwK1YIVhZQAY/mhu8rZ013+sxkMtKJk8mKoyCULuNybeLsxnNdBQ7CGnqYQ08bRd+/CVvnG1/8oF8vIkj2+pqjqGlKo0boyqRHFXHdIKLyfGDnpaGm/U/qSizoEi7tQvLJanyPyuFv0Z1+7uKz27If9NlFRkX/AJ9obvd5Sy+ekIaMZuxlLbpoxZyGbea2jIZLeKvixpOsanarLbQ+RuJS+pxeyLLaK3+0jeHOdzuJq60N8pixPE05SCl8vuPtfS/OUL6U7vT1GmYSut5CURPe1SpSx+IYHKZ6YRO+/S4af/T0vqc7lvnMvJZWFF2RrL85W+ppbdkN/wBTbmJ9r/lr75wurxgHK5632uprXM09KOjG/KdISqvm9yHsAa9XXWO3196uYB91C5lX+FsgFYZGWs9aSa5qbopMYWXet4SpwrR5PkhXEXi+s6WlDxlPR1NOF+c5RslKsJGjkv8AGfdHRXtye6C6moxCUf3SapkFG0u+UtazmusQ7XUElrxNOQEvKdSjealulVUXtKGnDwWpfbRjOW7bvvyYkZK+vPBHZxgPj+SQ04KRNGLIW50LYck/F5PmuaOmHWNTUjujDZdkosYS9clRIyFOFzjPomr3Ubdu8v7SE/XNRaFMez+R6zaKW7eREQHR5uWxJyf8O/2Z4W/8tHSpCEosZakYylh1K+pKuGJKbtJc+Janx612+pO2dyxcokTcr+dzWBu/dVR032ncasoyNeEI73bvnshUZbXybulDxV499W4gteOnKenGevt2gjpyYzELPBjjK5jlXnrcox0tQ0pznqyksm44JI/fci/tBlwHF8h9HRLfplYWU/qgUt+pSkWce346L3HY1/U8N82URjH/APLFt9ZzS+us6CmtMjulGY6sI/04FJTtCSNRHatHFeVN9H7bUSparGWqhGIFtG4T7dsYhXjGr349ovr/AFNTwNPTIgXMnCMm7uVy2179VYl4ToEO4YzdSKOcRKa27QYsX7hknL93rqzhHO/3ArJrC3uZ24jXjxbhFPfrrjz1Jk2BC5ydoRqV5aC0MHvN37673aRjCc5a2punybZ7glx5SZVNsQ2yKosAwPve3CpkW5Xnau4brdtNpZuPbJfuospZOFSU+4jqQJMEP2r4tUQ2xmRwYP49fnPbTjNdmntjdn0y5Sur8aXa7WNVxS+rZ1TTG36jKMCNEyhwt7B3StyYz8gPU7RIajqbCLp3tjdLJjW9JfaXePxdqdWpZqhM37FaAjG5RRoSKstxV3dtv8dFIkmbCUZLPbKVETmogqLGsVHhAwcj7XQjLd9XUnOVUSlEI1kSpYVccXb0E+jFjEZVYxjuiLGmrPVsi8VWPZtPKEl+qaUVHVYIvj4tZ+VH89Tq491GARdRGJTco3Zh/b8+vXU6M/f2Jxf1GBG9oR54x+2v+3Rv0bVlHttViokLEaRvkfnPU6nXS/g3Hof/AAe3n+7aO793lGF55zbfzfRP0XtYfT7iGyO0JVHabTynwcHU6nRewjz/AOmyT6wODUEPRcoCh6xjrrdlEibY+MSGmgYLluJNHtML76nU6uvvR4qv0CBOUGYTWc7ZZWpSq75rpnQif8x3BWIxGJ6HcFh6ax1Op0XvQrsojpakkuRdLyVGKU/znrm6j5wPW2/7spC/ymOp1OmJrW7icP8AmiEpRDUlRFQKg1g+KP8ATprtNWU3R3rL+kvk3ndEvPuvfU6nTfx/fgzu873/AHuqSU1Jjt1G9zeIxp59W/6vXqv+IYkZ6pHxIsCNY2myDR8Fq0fL1fU61e0XgT/iHg/H0T+zOk/hMJ765v8Aw9EYMkuQcvPo5/hf9ep1OsdP40+SMdR+oRt2urCy8N7xs/gOi/qGo755ft1Hn8Df+vU6nT5Fa/TtWX0ptthJG8n3ZvoxpRdTQGIjCNlc+XvqdTrP+9NJ/pb4wfatvty//B/p03+q68ow3RlIdwWKNLxfx1Op1X8hOzm933up9G/qTu3O5/xR/PTv/Es3/lu2bfJiS/IWg/IOa6rqddOmc/2oH+n/APQfzz/6ZP8A3B/t0v22dJvO2Mk/DUsnw9V1Os+axDsYhpQDAxkoe2MZbV+Uop9dczSmtWrukkrzdUF/NHU6nW52/wCmqjNjORFQNlBgPL18dd/tjx0339Mb93thG7+duP4x1Op1z9QeQNz9EfbFz7/b0b9d0YkYVEPMMBxgr+Kx1Op1y8pxNZ8nq+p1Ougj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AutoShape 4" descr="data:image/jpeg;base64,/9j/4AAQSkZJRgABAQAAAQABAAD/2wCEAAkGBxMTEhMUEhMWFRUXGB8bGBgYGRwaGBogHRwaHB8bGxkfHiggHholGxsaIjEhJTUrLi4uGh8zRDMsNygtLisBCgoKDg0OGhAQGywkHyQsLCwsLCwsLCwsNCwsLCw0LCwsLCwsLCwsLCwsLCwsLCwsLCwsLCwsLCwsLCwsLCwsLP/AABEIAMIBAwMBIgACEQEDEQH/xAAbAAACAwEBAQAAAAAAAAAAAAADBAABAgUGB//EAD0QAQACAQMEAQMDAgQEBgEEAwECESEDEjEABCJBURMyYQVCcSOBUmKRoQYUM7FDcpLB0fDhY4Ky8QcVU//EABgBAQEBAQEAAAAAAAAAAAAAAAEAAgME/8QAJREBAQEAAQMEAgIDAAAAAAAAAAERIQIxQQMSUWEy8HGBE0KR/9oADAMBAAIRAxEAPwD4x1K6rrcDrCb0tJen9HtvaNn/ANr/AHOhaGnjH/8AWeuj2unGKZpvnIYzzzWOSkx1z6qxaPodpmG6o2lhw5u7ztlzj5r+Om9Gt5LZukJhaxin8Z+f9et9p28hjISxDmlq18cfFcjh/Fn0O0lqf9No3UWl/wAZ/ku8cHPXG1lgNtznNttqLniXkpdbcc/nOOmpSnPV2YjAlukbWPBTW4PIbvm661+n6Upl/dqSsjCAJ9xTbj3kM8pi+nDXmwkJdxSKxaVrxNqBacF1uzXPWWTnbaO7ZsP2+Mom6yxtk0mFSPAB6TrGpOtSGluZkakkrJcbrJkqyUYeM8XamtpSGUZ6mmRfKDsVkUV5UZ2/AAbc8db/AE/9O1NSTqD9EjHAxuLGpbWU+Febbv8A0OrELr9hjY6OrHexCJtZSxkNTMXGLM2/b/iHPWgxlpXNGW3YSTUt9SQbBpLow+jb0Y8qEXxRtkwkI27sMVab5q8W31vS15VL6f8ATN5YqRK9ijipW0Y4zgFFjU7eEXdDVhJKZXJl9+4pnZmk3SrD6ynQ09PU0w+jtD6ZuJyuVLLM1bMthdfc5Brny7mZGmdSIlQCMSSfucWlVx8n4HWjrTlKT9JwLIvwhSc5LztUOePfUpTEdWvPdvmqhGKmbPG4G52obsL48X0Xt9OPm2KbnDslEGkoal+I1HhSjkOn2m0NXT27J7mVFRgUIYPKUgLTPlL2NU6wxjCLulOtmayyAlNr7C223EjHvqqZ7aN3L6jGKffJGtg3furoz/h4eqNRnUWUEcylKRGjlF+0APStuHijf8nqz1FfIZIScOptb2wJVUVR/svwdV35J3EdLMqlqIbopTbZZljyD7rmupF+zLZf8ukpY3UzrLUI1JKTNPKmQquj/p0YQxKBuTdvjKMpVucivlHIYZfbXXP1+3gasjV1Dx+JkiT7Fi3Rbgf21fDF3tNOWjNlEkTnGiOql7Tj/wB0hkDLuZdawxvW0oSDUNIKP+oRau1iBv8APmL7+ciUr2MMwwyiBqAkSFXGncpcrrHwPB1mGg62656pGcxl9NdhAfJuh4s5H+Uy5Dt4xlL6emxyRP6rHEYr9r5GbVc+JgBozFjMNOWpOP2QJSd2ZJVl8JgLw8o5uwFv05amo7hmkYoRgpVcESUqbrJ8piuq7mJLTn9TUiVGyQykxtYkIiNFpaVms2ZzpazExCMp6jJaCEYDIdtFWhtD/wCaQR11tuwjInsEi6kSMYyRbxF3VEvbgkgtbTrHfaVoamkylTEViGL3IKMiyihyrddI62iysdSbuSNRhC2rGJflGJYjkyXYh0btdMhKpy19mbkJQgyIxlLlz/GX4vqIcmRI+rcpY5eMRtQFtboch7rHVamioastOoXxDNcSq3j0tfL6x0buIQU8vqIngRJS4wSk8OFU4E5yg9KD4GpTGmmWYhdvDtpq+PTnoZLx7Yal9XyC/MQIYSPjdAtvzjnhLHtmN7kmm3azEi5pqPPGB4aPmuga0ZSxs04kQ2UAZlhbBqxabbOidx2G5ra74ueWa04WsWHr16xit+UDq9s6kVuMYjiULBc8/GVPfN4sOg95r+UYQYbcALVp+0lVlhzh/HXTg1HTjBlFIm7axXlXco++A53fN9B1+1jKVrOBZgZKv8+23n+P46NTnxjH/An/AJdRr+TPDz1OgT7DUt2Qkx9KSXGOQ6nT7fta8VE6Z0Ifx/HQYR66Gl2ogjb/AHPiuOOffXq6q62iaAbbxfBHm1xjCXxzX9+ndBlxtqKZAvHs+b/P/wAdVpae+REhtbq/Irm6Cg5fHl/F9M6MUxo7rBtAozSt1j18/nPXHqrFF0CPLLYOB9oVjbf8GX+/Tbpza2y3QI4tfGoyMqYcAXzZ89Bf09AZSIim5lF8cGLG7r4tz/NOx7iO2mGQNsiIM8UGK8aCjm6/N86xW9LSlGRMuUq5gXLJeZcZkfjEZdGhrzlUZSpgjDc7COBXb/iQ5y595tjRnaxshBLCMURrKyKaibirbZNZ6FPTFucp6ixHZEuQXw4uUpEpccbVOMGhbpSjO2t88TyLAfOkrx+c0eSu7b1f/wDsNP6ZJ3T8du/4QNzcuCqoBfzg61pTCUrnpbb+0vU2Ru6zRvl/hj/CXwxp68NaZCEPCm5SxH6d8kWWXdRRzcmvXThwnrfqfjGTpb73UeZdzzYNS4DN4B99anq6n9MlBZJeydJEr1Grw4rLZ76ehCUl+lr3EtN+52xOJ1FraJHFvJjOed2mjpDEjqyhGS6kkFlLYNMTa7Rvm3JgKvpkhF/5LT33LxrbLZIYy4s/qUEY2FlYAyJ1Wj3IykwjKEoX9Q0xpphub5R3P+xw9a26THddUqyvOVqC4JRWV43NYvomkaWnJmy1FBrUkVUqjZl8gP5LkfLcsC7nvIylGKJJ8hdwI7hTOY7VjXDZ/PWjv9PTlcdOkKlcYrEybQ2yiKZ44Q/PWJd5pymn00i0GolzbRMrYUWRs5y+ur1paYlP1ErwDaAWRzUVkrGJn/ShQAamvrSNSEd25ftlFGOFQj7G7oDh9cN6Hf6upDVmXtugl5rwSDx+mzEkka2lBVpR+27UxKUtSM8Y04x8brEblmo8/N5o5vTno6cYy1dTMrlUmMbM1ThG39vw/lWGQp3mjo6QpW8bmre2UfJ+ltqliEdzbZiqVLoQl56u5hu3eOP6t23IIjGHuvaSyUoWXcRcR1YDLyQzGrAN0i2w3ZefdY6W7piMpQXeRfe2ASMcFSrH4Q4AFeS33fda0HcsycWoHi7cYi7bAzWa23gSumjtP6o60SyP9SVyZRKZVbbn/Vp+VeeyjGUYSm6mpWBdocI3F5uvW7NYa66GrpQ+wI2RIEjAxiBICOQ3oYv0vuhFO67bUnu+pE1Bs0jfhed1NXHaZkV8BTfQh2kPP+oXDZTRbUpXG5kdz95uuuAOne57bS011JeEn2EZMviUdt85+1eTPJ1hY3/TJ6UrSUo5iYzTtr3Eu3O4PxaqX0Q1b0inUjTLUZSHP27Yx5iERyBx1uUJsSO7SJIwJkCXBUpETMTINxPXNL0WWvpxNu4mRDfJ+60Fo5V3Tfkzk65+tDTnF+nGsDFaXxWpTMEiSXXuouOpGO60TSCCxmNOJRL3O21jG2XFES+bajmtfT1GE71yVSCMVkRxG0iRGm/WOLu06zoaCRjM0py8hZyjFjFo2xB9xECoiNmDPQo1Bi5lF4hLdKfkhZFlxjkfVfHVRW/0zt2pKSlLdhMN+9wpUeLW+KqTjpTVnDwd0tNkVzudRbzKVF4vxo5v8dNz0tPxdrHyQ+6UZ5bo+4hnKBiI4voGp3DFlJNkU2rAY49hGTuzeQ9PPQhu30MG+pEfndEmu53RNpvlbVjiqrN9E0ZXumxnLx8Jbti/msVh+LI/PSGhud0vtjeGRseWoxvK4L/t05tnBkMCVhgjO2+PtX5Swr84KLxwiMe7oDUdOUvbGOoj/cinHU66/Za7CBECi+cuVbv6pd83Rz1Oq9S1807VfURvF/H+/XW7btrdphFuViY/w2CP5H+2OlNFAMZ5Eqn49evx89dHtdaL/wBSTC7FibnP+KOCJk+P7vXbqvw6Uzq9rtjZJiOKJMmj5sGn0FYP9Ry7eT5y82VbCMiy7V24eL+OejGo8bWniVG6g5a937/HrprS7mE4ytuNXIAW6q1bc+81g5565e7GCejo/bLygpbdr88/sbar4+Keuz/R2kxHV5pzQ4wYqXOX+fVdF0V2O2KMi4ac9QD/ADYE2ywnGbDPPQJqSvHjIjKox8ZLQXWJW1ePl6zee4TU0Z6m0npyjCUdsZRbgGcWFvvh5fXRodlAiwnr1uVZDxVFKUvCIY4x1Xa6c0DV1gUNsJM3Ul/E045oj8BfRNPSlFI6OiabtBJSgRbN1MhW6U9+8460Fd7oRfHR0o4RZbs5sisXdtWA+KXcvVZL3etGMYnhFko+W7FLgKZe2r3Zfk6U0JQ0Wf1LNSiwraNU27c0cVV2Ob6Joa0dSMNWcW1++JhXcgzbqOXhW7zmhIfYxN0tOZsdXyZajImotXCLd22Bdsvz10ITNpcZTJY3yrYx4Xa0MVjRGyJtjhrONaUrjIjEiJu24gUMtsduWOW6uwkhXWzv9TTaxKGCMQBdzjcbvEAfF8kJegepAakNOrRjpxCRH7k9sjbgBxdbS0tTJNHSi6YQJyiNhGKxLPaHjtoKBcc29IaPdakXUZxNjR9TxJtmN0kkEDPi1wVaL05Pup4+6MQ27rZRGxIY/iPAuPniqaloM98ZbolVU6UZeKpGmqKzfsz7IE4aepANLeDuBWRV1SPJdV+XnPSMtaUpSJVk3MjbG41cfvfFIo+VbeKfTPb3mOlsjRFRKZRurdzc+Zfht4FOrE13f1IXIGcZXURuHjL/ADOTd/ql5CL0af6butntmpUom71z6bkL745Uuuh9oa0ZtzGU4vku+cQrxI7S097apli+l3QN9UQ1JKRjbuLlziS01WT/ABV6OomoxjEkQhptfdGVxORqS1wWertaOBXT7dl5MYRzHaBcY2ObKKMxI+9vHzjS0owiqGKCXjKMN18+5SrakY7pSarFU3t3Q1BmG3KH3XTRYgSSijiv5CWC9rrQZTdxKqK+ypUSI2POUoVDHB0DU02LGUl3Klx3NCRNkeaWzNt0vp6zpau2L9SUZ0SjLbplkP42/c0jWQ5HocNaDti/09POxlG7ZehFz+FfdVz0A128HU3wNKRUdstxKEpbSuSVbduxDhb4oHRNaBraX9OMSvhtFxgifw/5el+67yzw3kndcnEjKXIF3Fkqk2rYV0LvTWjvlEm6dA6ZGlSrX5jdZOM/IdXKVqTSM5SWO7MZak9nMmOS7V9ODwy+S9NmoQhGO/fCQf8ATRZ3aEa8ttq4/Hqr5+jD6mp/VJKpGBimWFdqUbYvt/ef2LORqTdPQlKNH3GpREfLb6OXPK7DAHShp6U5K/T0yUY075NNEndqFru31jLgxfGdfTlFlGcjycNXaV4EShk4baeX2HQNHW0jR09KWrGV2FEtzhHhT17/AMTnFKUe409KUSYGp9w2znYycFjuZ1/L/h4LEe7jYbnUq4mS44utscL4tFK/2z1nfvfqS8gbl5RIGfUrrBWLy/36h+n6dMjQ3yeIxmRIpiwsU2oWKFfm+prakSXjXq90vGFVwcr81+Pm01By7xJbmMYnMYxUdRx+0TaGDGcH8dC0pg+QFlu7NN+iOAv1YrV/lrT16cwkWtNbR8bx7tKcv80HVd5qEjGnJL8bR+OfKPlT6v8A36NAet22nbc9v4t/1498/wB/XU6ZOwk5/wCXn/6JS/3rL1OnhrHh+zhXzfovD+LTD/8AHXQgpgochYEXHN1a/HS+mmd65OMCfiMeLx93/wBXdE1C9gIRuiVwf/MPi1xnD1vqpou+USgYlLVYl7Sy2sf9uOOndSLGNkiEkqoRNlFXLUlLG7A1Qj0n9TBBIK1dDF3VTiNbs/mn4+NQ0NgbWcGTuoV4UEL/AHPD6+esMux/zMSLnViRjVw3MpXG2yzmOTFA8Jnoeiw0twJomza3HdL9thH6nNgO2h/m+kNjpUUwlJvcO/e5y3Wfjnj3z032zqTk+DIxZqSGfwLJp4pr+eegL7kjOcYRjKErfHMYonMj1H3WflzlJr9pCLt1Zlyv7ZZocYSjA+SlXddbl3+48pR0tlSQ9Z4SimroM3L0dTs9Qwk4sCsSlGMWheVz6z/m6UwSIEYn05XbsNq1b9zt2vP5KY3TVM6Pbzlqx3SdzyRiyYnNZ4MXfHrya6XmxZTlp00340SMNyZomE/cuWqy9NaWjLUNhqkYyznc2YvhiEYsS5OEM0Y6vKjPb6urJ+lBcPm7Q3ZJO3LftsyUn5izFjK2EZwnt2xjYM8BTBSomyIbr+1M1Qn23bG6O6cGOnI2m6pJX7ckKV/w52nN30d1vqpGo6QZlECUxHxIyuAyut1kZOBU4WldxujpMd09+Gw8p2F0jYXRRiz5U6X7eUtPUns1HeQyz8ojJFYjaSC+MqRG+Rrv9sFlMmjGIIW4yRhEjVc+LY5x1zdfWlOX7pNWwjW4wIo+O09buNvHF0HYXuu52wjKIBq3TL3KzNxDbCzIEfWK61Dt9SU5TY6bOwZFK8WhKTJCW4Fv7LU8ty+poyZ6k4SlqSkRPKtsUL3W2bs2RpT10lr6FMdPTnskfdVBGNl1WWVnvdz/AD04nQe50pSk6BVqMY4iw8S+A2VVkRG48dNPdQjCROJqak02m5bWVRtMOMvNZf210hp99OdR1JgbbteCghHcZL/HrOKHrZpRiGyUnyQ0yTtlhwu6LfiY/NJS9VLpxJaZCVT5IxI7TTJSxbRuk+2/ltrpfU0dPdCMI6kZstyym7mIBwSq3c1Lj+KOsRkvlp2RIu/JUljRVyqwftL+0u7ejJLw1IShHdcJag7UqbgESuEvIAtJ1Ev9WG5sMFxIjuXFZzNo90c/nLEJbJREjnGBnL52uJAbL8abtOMi52v3EpLHcm2O5x7wFuFMZ/Jz0xLUnpSlCNQI+tPdKXGIWPBfCn8FdFZY1dPUntlKU53MYxhGpxbWogINpVpmImcxuGtqbl1ZMWQJdtY4WxZH24x4/GTE/wBV8RjqbvHbKso58Y52ipdRxzynSU9zqBOM2fwre1cSB2x/lxz89OVBdx3tTV8vDaSjTd1wuRTdlv8Aig6mjHT8p39wkiGGX3Yli9ueVr1nHSPcTbWMZMRwYat4zwlHPxf4XdHt2TDIStXKRK9iZxbj8SrqvDOta3ZMV2aIgkSbQ3jdQnrg/BH5roejOLIIVvjcfKW7O2qibZEr/n4//cWHbyXdHV4dwMrAjWLOVUq+KzVYDNiRTUCxb+n5T4ouay8aZY5bv31GMfX84ynGUIjAkWl8WEjO3L+KSuem5/qKQYbWNbaknkRC8YoVDGPT0l3WpGCLNAFZABxdf+ZQjzR/HWO61cQiOSTfjwgYZVd08/P+9moxL9TnOW3UxAqzB8cL/Hoz/wBj6etCVEkkNMrDEaFCwL+6xu/+/L1NDV1DeS2QDP1ELyBIjm7qq5uv5HO0jI04WEhkyp2ZiF4dwyMbk59W11e3hYzPT1JrIdalx/UmY4KKQK4B46nTGrDuL4lp/wCW4tf3+qfz/fqdHuvyXF09eNGb/PJbykb5t4+c9Py0otpqSmyzvlGMrrNIjU8/xT8nXO0X7LAzlwI2vv3+XjH8ddWEoCz3yhBRWLuWmQ1MqT8/jOfh6mgzSxujOMvX+HaUZjbRmzHu+j93uj92xgBYau/Ukri47t23Jd0UPHCaHbs1jGJMu1kwdS643nGHIo54a6rte2gmw3QlGZtgBFXgcxWQ2P4xa2XnWR5S0t4EZMwyEdlr6D17N15L6c7YZae7UsAUYkGF0WxwWNcit8yPYu2DTK1Z/WEagEiJg+yioNsb3bZeMa5bR1ex8mU7GRglabS3cl/Nl/8A0siHdVlHbui1XMiADFu3N3jP/e+q0CO+SBpu6ziW7OIxhK40NrhyXzVKkRmaju1AoGd/931Z6/wGRrpr6GlCW5SBQsZai55wcx3PypUpPwDmDkTU1YUm4IiEqszWQA4M8ZX2cdVDudK6frEXlSrq0CN0NnvPrm+iwkSj5T3Fbd3j5HqO4N0/QNW0W80xDsZapt+hiuCJKShyzppbUjH/AFaes8eUQn2ZKXlKPuJtYsfj0bfTb/b8DJoyI6emxICgzmSJseHGNMj/AJbcEuFroEu0cx3/AECOKne1yieJyZt/8uEb66Ha6gJvWUTT+IQD4pC+Pe6+MnTpVLsGKyjuG0j51FOc1PdupPE+OHrmy1t26OnLcrctRhmjxIZJRwlfFfly1eixg6emTjJ3WeG0cOaZMBVC0+PfXrv+Gv8Ah2M5Q1t+rHSjlhmKtbeMJV/c5ea66SW3Djz3Z/8ACPea1sCelbFtQjMlLI4jcomcXncWvXeh/wD4/hI/qa8pys3sTkhW43c0vqv+xXtNOfiANKbb9lcsv3Nf4Tj1jKmtraQH9O6QhGL9zcW1AyLnn5zWO86I3OmR5nV/4F7XUnHbGenskxiSlKT75uz1dlNNXxXmP1f/AIZn2UR1ZmpGcn7SW+LcY3p/4cCoinFyuuvoZ3ARA3E2xHF3LnOaxwenOTM09LUkzHUWPnUNu12sSoXuyKbtxV3E6b0SrI+T9j28ZkWMtXir381IwF5JNFes1x10Y9vpxr6juAu5SjGgkm+qWwKp3LtPXXpv+KP+EvqaOtq6MTT1NsagEYxxtGOKKVM/5WuXrxENx9T6rv8A6l+GdrdWPG5qg4q/mzh1dNjNmOn2mtCEZEVgKktpOUiNcR3JclOD2lXl6H2mrGSyrbbIY/TJXVlMmglVY/j+egaPc60B+lGEFjLc1HbkpJNjKSYZPoS80Cl3fiSd04lg28p5XXBeX02mchywHu81oXHT0yOnIL58gkequri5X1WKz1y9PWzKWpHdjbtnKrwwsRfLEr/Mnq46s5xSMy5FIeMbSO6keMBu+BcdMGjJhLaadft3e+ABzceHcGccY6ezNIurZD/LPj9vrLzmqPWAP4HrartuvIMhd8O3Lzfzi8Z6PrqbbqZWaQltyeO6X24orPHWtJa3S0yFcWYMG19nOfnyOlBf8xcWM8bT7ZRKC5NYxl5/jqdvrItrE4qRLa15EQM2OfjHQe6lLayVmemOI3z8Jtaxx7/g0aK6bcbRFayHDVcAXZ7/ALdWQCTjvrFVHH2g+qRvAZ3FfzjoOppyrxGTtBhtFWnGPXvPqNc0J9DtSUGpAH25GScxJNoiPv8Avz1fbdrGJuvT3ixHfIiVtEc7WJUsgj88UbED2HZQnnWnKEUWixZDg/Ne/wD69daGdoMJPozEAdpaJKINByrXWuz09Ra1KfEXbS7XJHAGZJg9Sfiuku+7md1GJFixqEQkHwQpQrxkZXN3dUXkn46Z/wD9IfmtlX75i+/z1OkmWm/+BN9XLVpxjIbvjm2+ep0Z+8NON20gb3SlHIOYwyUt4p49hxjo8dKyU5Qm23uaY0fMWPDVejH+mPoxSGyNVi6WD/ZvPpKy/gt6P6b2c5F/1mJbGTGYy/8A04gsYxq7itUPzfW7TW+yIVZ9Npwunv2lW7SUjd7Ntn9w6x3+k1H6k4PDK/pw2wppBRbLxXowhfR9DspSjKRDTq2reLaMyuOf/bHRNXgjJltjao8fGbuNcsvX4TrGsme3D6cd+nGOTKyj9OICXUq9Xto/v1X6hDVhZUzTsbnL70LJFphK/NheXpbuoxlIlOXPDFqf8yzYL75xfzRNWMpzqOojL4huxEo2yk0euKc2tCdUBF0ZEpBBMGHO2j88CfP4P5KQ3KMdnl5SgRvOP49Ln5613enMDcjCQXKLJ/NMqpaDi7xnNANTSnL7RhHG4Vlu/MX2WJy+88dMTesn1AjGwQcVWHmL9pZ/v88s913niyI7iZ8UMeKI7aBMe7o+a6V0KJfTNM1I1ch86witHGWuLz+Xpr6GwlJkMMDsrTeB2WpS+q5bpXC2RD7zU2aWgy0yIbPpskv3HzqJwrLbzflg6z3rHRY6erqw1TUiLC1i5alKQzL8Xlc1jjoE+6khLTgLvC72Sv3ER27hk8tGcXb0PtOzlK36xqr5T+jJ0yGftKgMS3KctZL61/Jdz9I1jUmam2EfMIEnb6pml1ITPMfRSY69t+ndoFsdsoVN1BE8vZVc1iq4jXXi/wDg7Q0YrcmGpdaZIuYIF0XQc2/4rz17PX15ixjBapupbTkGV0rkxRe1x6PR6UmbGocdeOom7azq912Quiqu7scAfH8qz1JQ0rJ3LdUSEWMa4C5OFiUv5uusamhKe8dTUoU4baeRAuvy++eToGj+nMSMp7okQpksqq6UMMgf28t8th0aM9poWktWMmQcXYSldW8LtHLXK+zqtR2SKnFuipNeUhQo5xbZn1SdEdaTbtXDt3RY/wD8ivUf9brpXtP0zaXqbYK5Aomoe73NZjlLozjoLU++NWxd0cGz9uGIEnnDSnyhnrxn/Evb/T1ljDUFjGqqPtylqS/NcrzXXvt0NPbpmkTduaSl9RDj/E0fF/HXj/8AjjWXU0YwIx047rIyaZl1Ez/hMFZW8tPXP1JvSOrs8hLV1JupGRtiRYz+2TDa7iXKsrL9+/WOn/8AlG1sImmSaSgCO543bb2xxfJmuhy7IN7Ce5+LSbgjga3l7jFJukfwKUiSykgkrTHkiBxyG7J+XOevNXMzrampqR3GS/K6uTv2hE4rdi+MS556W1u1kgR1KkhFtshHE2gLiLyHBEx0z33fS4dqRtY+UaOOMWAes2NXb0nKW2E5SlECokz4LR2xwC7X1x+MkFCN+7d40y2lMasPUhOXiKHP46ktSe73CB/clSjItwIDzWfhrpLThEd0gnnnc4X5pfRl/PzXT/3FQkS+AN23PJL18Vkz1qhTrIyHUCJLBt3mfzuoKXP59X1enqXKeQwfJLxG6fmWDGOes62uIfUHn7isYrL/AOyFZ+XpfT7YnKDtht1M+95/HBWG+MXijIo3qampJfqZHLJYm7NBKl9237yWX1Xc6cHdKRWTbEzfsEqy+f8A2x0wb5UMJxDBdZfncAcya/8AbrHd6FEbiVJI+HLVZfdPHp5r3VqV2ujyzPFj68htBxIyMVL4zyV0TW7easnfKJnkdwOdtNRjV5/BnHVb4k5XKJE/bLcHFR8xx5V/6eOXo0u3lTII1tRGTGUS+PHCkUct+P8AZzqBNDU9aRL8s52/6SDqdb7vvNMnIU5f3h/sSx1OtyVpz3SLlEdxizaQpxy8vPGHjrrylIjE3RfFJeLHUKxRVSvGGUpDmg46R7bVYyZTYsQOLqV/cSlySH/Z5K6f/T+5hkAiYdrqSCOQ3BtHIJlX+feaWTT9G7UH90WvVBOqZf4fVtci3Xc9qabQwnWAqciWAzC9q/xnFZ9ldXTjqbWybTL60mYX9yTj4h5fa559tdGO03+EJzI485QixCJhjIW9z7qqttejkF49jLxlPU2EpNR2xFZcUDiT6wOH56rtdTUhqSIQC4pJaKtus+/zx/F30aM5RgENkqG9swlMHJuWKljfK/n0pq6u/aEIRUuVK5urpZC08VZnHxruBP1TvJXHbOWpqSjggRmV8WFgN5q+MZvpbUhrSI1GVRvc0u3F7WVRqil/GeeGtH9OIy36c4bsf9R2RtwlFuEcR4xzlF9mtWyMtOuIx01ZDflsIih7bQb6ZJ4K568ZEYmlcYeKEiN16apq8U24/Lbk/wBPkEa09TSz4LjU9XKEiUimq8Qw3+RbTj25mcyXkE/JpYxCvAtjfBhPxz0KWpOakYOpeFWgrNMrGUvkHN811Yj2kMtQn/TjHTMLVeiowC7p5b/tz1nv9b6ktrKU5A4hHbEzutCuMLJ/FFV1JdtrQTTE1MLKvFKztyxuRlfeMfIxpfp0zTZ6sA04mIxZGm/+bUMHwDfv3nqg5b/4Y0Dt9U+p/UZqWikSeFWTFxm8Xzwc/SdH9W0tPT8SQRv2rgM5lV0fN/h46+Uy7zBI1ZAfZBEqnbLdIjg5jQ5Xgz17v9D7nT1oacYkZ6nnK/WXaS21X2+345teu/p9XitdNO+TCMSai7SIbaOb3eueXm1/lzWjUds9WCr933UN14tFBTdHS+pqtUsYy3eVz/JYceTLFHlisX0LQ7SBTdsOARmpQ08FL+2vXNddm1w7nxmQ01nX7ClAFN3iSVsDAWuTnWh2upqItRk6YtLJY8kaqmDufk8avjos9eeokY6FTZlKJnjLg2n+l8cdH1ofTvTZVdRKRUN01XHr/wB+gkpdlr3O9fT9m6pXEdtyvkknx6fz14j9X70lOOkI77F0922ij7aNkX7v/wBzecddz9Z/W56ULgC6lGmI0u61flq7XBj+OvHdpp6W7fqLKajN8pM18j3Go0xQv5MFdcvV6pmM1WjBiz+oLIFZbR4SjdIugLfz/boWnCO03Sdwyff2lo5xdjSU0X66J3Xb1I3DVb9hDygUMiQWR5JJd49ZoXdfSdupLdGU47oe4oGNti2l/I1/rwYwOGiOpOa5K2hciRWBBEWjDXPGbanKcYwZx2m5q0Ti+K9CeMuH+OtS0lZTzprxIiyZKcbgHmTUviuOhT0yMIXJYBzhkc340Lh5/j8XM2A6Xaw3WRnTzG7vHLL/ANPH+ntYhG1jG6C5K1KuKBtv+Wq/PUjASRC48eX7KaxY3G84pvP93NDVjpqRC2S2pMC/WLImKvn3VX1WgDV0T+kuptGIyjR4xy85CZWOPiq5D/zLCe+Dqasq8fMpx+RdpG6qh/GQ3CcnEqbMxCRYf2obQ/24rpYCVylEi0+PlFqzndcZFpbH/X4pPktaGtGSkt3k5GQMsUkXaEhv+arJk6IwjKLtlPYq3KKSjVFXlcq0rzdvWu30iMJSlIjasokbjFiosstDjJXTfYxNI018jUtAMO4QjR+1z88B7wX6WAoSkS1IkgaZS2yi5k25cjja5DPrpw1dGEYSG5o4VlGN5ZBwfFGQS+a6Hqa2lqS0w0bE8pEfGMa4FKBlWcXd3aHV6cQd2juGXpuZaKl3Z8N2LeAx0UmtP9U7eIEo5ObKf9GQhXFhiup1Wn3WlQSCKYSptVjmMWL/ACdX1n2nHH0e5Zn/AFNOW6bXgKYjTf3DKm0+HD03qw152wYadAOrpmH2s6LvMc0ZpXoXa9hWhCemulJ/cv07Gt0RLwB+6vePhjVQi2Jqy8oYanhPBcTpbab8vQ4b9NVOyjKelqTdffySZBLdWLky+C8cH8p0f6s5whGMN2i5ZVhyDFkxqItfDeM29Y7PQnB3mlHTgr5DHTlLLy7hQxV2l/z0TRnKUrhFiBXiIGONOZFlX9+eoHJJH7BjimMVTP7UHBZ+P7+PXN77uYhtKhqWCxP71n4rlXC44639VjJlOcoxMc7WuI5+6srdGf8AcXcsCqZVX9OcoUUUyiXduJXK5c/k6IyGaO1XwlqUrGQTY5Occ0jePinpyf6lqktMDSFjl0tOcJMaeUle0flP4KHrMO4saqUb8IpJIIZnRMit2spFfks6VFN0pi6kuI6gF/m7JWbfRjxM5Otwi3p7GpVI5ltky1Lzn7g5/jh928/W7ueIRjK0aLoHCsxziqrnD/c0u5qAlyk80yNOBarJstvFNx9AcdO6OsAMNP6kld3iadEgPigwNbaazfVnygtOU2cYan9OKY/8MlWL+lJ3LxgAyYz013EJRIxJzc1Jlq/aVlIRYxWrxmrMnpF05bpSmDRUqLkGK2kfFv5oq/5Ap+mQ2+ctSTP0MSKXd44Nxy0fJh6cTpapDUWLWxP3TWwLpyhUReHkPW3oPbdwaUtTVjv0okWrq4K+IKlyakDzcvtx1yI6k47Ybt26VwDDll5LIDkrc+rzzRQhEZSGEY8mJSraVaNRGom1kYG/XVOKXrf039a08xG9gFzDxuyJhlzyyr1/mx6ztdbt3ZsY5UjtvAVNkq5/3+49RevkPbaGlJZSlrR3PiMfGRVVFS+Gvgoy5o05yjqmno3pI3sJCQuNZltSSC2eiPI9d/8AJ4plx9Rf1qEdKUosXFW2yQUwF4DN81muvNd9/wAT6jqT0IBHUFJP7azKlvhjERwZcma8nrfo8pLPvZM2JjYxlYyqlW845/GeOod3p3P6bLdGMRm1YUqUB41EAfRHmuq+pPC9zqdzGcpznqRnBozLUu7hiMHaUVZZdnujKUtJ1ZXLEZO7M87SLbiN7hqzgz8nQJL/AFFn9SSW+Qy5upN4UFf9KKOg9zpwht2rHdKtn3acwMsoxq6puxrPNPXG83Q3r6ukzpGA0CXiSCy5ST5/ku65DpmOtsujdtPulC9uY+LZ/EcmNv5XrR2zLUl9RHwqJtIwPs+7yViFHrjiuhz0Zyu9SUTbc2iWRJyCqWjH/dMdZtAs56O6LrH1L5hKkftgG4fdTwXz/boXcy0xuUI4kKwlSXsOf8uI1+DOOq0J6NDBpouyBJk4iRsrGA2iruznC2pppgk1bbhVou6orHx/GOrAxP8AU5G7dpx2rloiNKl5pOeQ/N9X2nb6YbharxhzKvxXsI1/Pu+hdn3dEhbnwJHm8yvm6F+Ky4tQmjqVJ2kVD77/ABn7bjGs+sU5Omz4Gsf8pOW7ZI0yDtmrZKXFUIRyI046N3ek35MZLnxNoeKm0cfaxz+OoRjCEY7fJnuYhHNiRl4/t9nzfQ59vuTZcXGQV9+79ey/X5wJntpGlKcSdtJwMUu8/NHjf5/OGezZ/wCEk7N1DdSlcSOWlt3FYKj8X0rq9uOsRR9RfHKfxfFgZx0XuO+2MQiVGKE6zmjjjyjh/LfLi7iV149xFiy1ZxqxkRSLNlaCP7QiZ+HAAPQjXsrR1LZFO6O0GSeMEtvPBVWZ+RauvKM1lBhUCO45lm5MS+d3sc0cV1qHbykktQ2wu5EHFO6XDkbov3gvC9YzGl6veSioxhJOZUovvK3V9X05pazECAETglCNh8POep0cF5x0CBuq7ElJWMZXWAV3ToGsJeHHR1K3QnHSiNpKUV3f4tuyoFoV+bp6S7TW0yt8Ypuw7lit5MlZLf8Aenrr9n20ZspM9Pf+3eTKu/tgCrl8QPxY110pDhOyVJuc/wBOcp8Ibp7JfusB/wDnp3ttXcO6eyIG+VeSnERumn5fVV1R2f0PpSjC5bsakoyTkzK5R8Tj9tt+3rGt3rOWyFEhshJnO/J9SWQmD4fxbWLngU920BlJNKM3gdZYsjPGpFKaFDHH+s7jtowiE+21YRmlxKkavCVJyLgzLBn8dJT0IkklJraU7mcs8gz4MPppEo56BCMNNnvZSi0TqRe6gzp4Fuvv/mqcsWs91KW3ZIho6ci4gx3BHiVXciP8U2fbnqv0/bKU5EJWUXdSI8ZdtF3jIFv5etRgRd+mDu8RlueeQIyViWZK5MdNdxJ2m0WF7vchlVctMabldL84C9bwmJxLUl4A3tjukt/a1sifgV/vnpLQ1oSlKVyvIwFL49FSzfB8Ljp7V7eqIAJy0VbyWYljO3gv+/W59jU/t37sgrDaWPlcW+XFL8filQHdw+pHTnrJCP7HYQlJ/EqWnH3OD1jINT9Lk06cfqT+6PlGUY+y6tcJR7M+npnQ1GbIjqEI7fKEbb5Ew08mblYz4ydH09KelpynCGoN0VtDBH/MsS2v9cPPTuItPQ1WH0/J1FCSD6wR3F4zaUXg99czV0NGDRC1xHYTZSxHNrmyQ1HH/frsRWiOmzQo981aAGTdR6LxfrpKWtPfIuerqMfKVR2x+I3fkfb4u2qqunppa7OHnKT9PaF+L/VnUZc6k7IRiFe/jLnqtSMJbXdEcbKlY+Jk23tGnO0wHS3a+Uo75xYnjLcSNrbhjB+c5Q/0pPDV0pynqS1pRIm2LSuSpM2OVeKFzdsQy3unSpoN22DeIvlJ8GIxligJOX9y+xV9DWjLABps0jQ7vmyafh+LqqxXSUDT1pbTeRKZkQ2RhjduSb9yfPyfFHh3enqZfwb4lR2h9oMeBeUrjNN9GJDS0ovhGUvuqO6MWwVLf2WVVUVlyvV9roa8pSWR+7EEI4+ZDXHGTB0DW77t7nC5sRCUx2s9pkMhW6qu6zgKo2p2zMdSOpsxHERlGi0SUnIWK5bP4epMEiMpx1BlMRjp3uHJTKs4mXta9V8dEjCP/Ul/TkxjYM2ndbe4XO1wLyfPS3a6+mxlGLujLaO+LZfzKOLau6Pd0Gd9xqCiX4hdntQySc5rBVttOaKBY6v9OM/suO0niDt8RjFv1nj/ACjfPQIdjGCahOZmqeCXMbfRd4c+v5e7/UjPTDUlKfqpSlGZUVPEuNWlZTlwmcT7wNP+ppAtbNs54LHfIbbopCsSeRrq1AS0tOF6QSc+ygfcby8X/wB74rOjpESTDm6qgl5ei/YV/vjrXeaKG5nFAqRCKQXLY4IyvKGPt5XO46OmG7dgiKlj/wCVHGRIj6SPN31msVvRjBpkzopFKxHBVcxAMGMcZ6X+lL6c9RGd8MfcLsil5fEChQHIodXHt9XUZT+tt0kiu+RaftsQDcN/7Z6V1e6nlD9yAKNWiBlwcfwdMlPYxNjGAysbXUboH1Xi0Htzb8XXQNSl8woPK0Rxf9rD3/2x1uHcvhH6aSQI/tlbVN+l+fiut6uiQJaly042AgU4tu/hXCYuvWQHIaWnKmnfPUky5Sv7juD8Ul/HGtfTiZ1NWPl9oMcvB925cZI5/JydLdt2UhJk0+qMiBK9g8qF2UIAqKXxm+30llGepKkDYkMVEYxj/lkZPH4556M+2jOj24RCWjGScyIYX+xX+mOp092JKUBgRnHNS2Rzlv8Aa+76nRlDi/pHcSjGcYakauliVVXV7jkzUrjT+Oj6GvCTqE7FDDCKyWwplFX+ZIPxXXHs23GEiLWLgR/nY/n9xnP9nqw1Y6QkUritNbVvG1tVbL5zWOOtV0Mdzp6UV+mTqyitkXbmuNsi9xRXPSmnpyd8Q1NMJWQjBItn23t3HjTm/wA/PRu6uaEtSWmVmJLcsl43fbVV/vdJ012q7ajqWvjUpEp8fb4ohWV/7PJGWNXU0YxB8tSTtC4uHFEWDsawyc5Hc11zJR040kNQizA3RdhVMiVTslxR7+M310JxCRORAzQRN+oL600GuPdc3l6blDWYMyUmpC7pVO0zti6jGRVYKecXnrUqwlo6Q6m8d45Yx1PGPBT88xPjPL1O973T0eWP1LsjKBGV0BEaNp/5FCy85Wo9vp6ZGUtzJftWG09FEZzbGlvFpXHQIfqQXp6c6im6TuuNt1XiW/tLtOSuicoTTxcoS0123zKYW81e8A8hlV56xryZx2wN2fuYxN7f7lvbE9G14y3XTOt3pGZp/TVMW7i1xf05ybk3UUAXH8Y7aUZNsZRdyYgxknsZAG6/UZHPvB1faB/VZyY7FUEN3jSRq6krcRjQC184oDo61+OlqwtK+4ZEAtrArZnbfIfnpnR26kpBGCRch/NsZajUXn7ct9G7/wDVr0wgy0wOZSkjVmAHTDA+LtcZ5OmJz9OeompGWrqkbIjZpxlmqhAES65r81jpef6hIbJKQPEEu6qidUhiVZPf+ED6Kb4BIUjZELln4U3Yv8Wss8PQf1bv9KM9mpDy/dOdXaHixjEsLGq9nOOtZ9EDtP1QnTqnhE8NMYslr7kgCvwvH54S6HaR27dNnKMRnHTlDcYxdyVoS28YMN4Ve/jKW7RCM7iJKDJNrXzwDn+c2r1Wl3GuT4j5XkqxX91Prn/0/B1qz4Q8u0RyJLduSRtFSHBt8lutyF0830zoaOtKMnVuOmbt1Sikl3fc8zlbH3VpamOk9DvSU7jpmrOTtHMpS92CKfcSrgxl9tzd6fT0ytOlqahK8tWHiVQ3b+KEupR+nR27p630qRIVubk4EQY5v7rS2VNdb1eyYoSSWlEzFeB5iS2qNgphPzada7zu40R0yUH8WzcFsQa22HF/HquhR7+OpOc5Mb3m37ogFYGrIlPPvn8nKFlrRNj9PRq72acY6kUSoX+3PpObWsMVf9Tm79u9u90i9ibZFEVx43dZ+5xz1vR7bTlcqZajRGW8+ndtZrDUT/Tg6Y0O32sIa0jViFVltx9wcxpwrl9V0bJQFodvMBzK3ErG1BSXKt/tturxeMafbVEJznu5jWngd3+PdYbm1C8Q/wAu5nSJarEiJFvy050RKC5eW64gZGl9Y6GaJMlGLvcQiLu3OIkoty8Ix4cZkGbstDOt2+npkPp6rMFcNSoBqNZyGeF3YaOhRc3KTt4lGUaktlB7WUpIc1Q37bnsghEZ01HT3ZkDjyh40W808ZfRtPuWB4x0t8L2hPBdylFzTaNezxDgOs3sMD1O2gjWrUYyW5P3Rj4u4/dcYv8AeftMVq6JpTjGOm6cPqb4tpwYjJrFSDh9fN9Xq65tfq9vW1WhGRKSG0fzI3J+JFW9Y0NLRnTHyiXTFsicDj7XnHiGOHm0r1u104zjqMdXxBZSkeXgyoh+2UksLkCfGOpHUltmznszmJ4yL2RMv4vGX+xjX/MSUnInYWYuKVLiNUOSWOc82dVDSZMt8/FPAYxnO6T7dx7rJX2OXnq/kAaxL/GMYg7VEGrC2sfnD/crqtXU3S3OjF2x287Y0cQjn0ZrOMYs6NOMyTGMZEiijN14krPx85ttb6zLtdT6co7KhPx+pWfcVpuUQiptjEsk5ydMxT4B1P0s1Hf9CUrDMSZGgoov0Ff26nXS1u3iyb1qfg+lUaxtN0Vxx8YxRR1Os+6/JcXTnuiEZP28Rv5zuvcv+3A3dnTOhpR3sRtgVKLEhHjJU+ZtJmlrjpfT3CsKjKrlW3jFMaujnnniunuzkShMYmpJp3RnGGxL53FSP8oXV/33W6LqygxuSR2xdrOYOeS1wGEq/fOemu20nZtN0dOGnbup09vIhIS6zul8eqOsdn+lkt27SnKMbvTZLBPSlMbMUeN1z07o6upLTlKWwLLlt2lK5E4cOTNDV89YZTtvpb4u1lqf+Hco0R4rbK4qHuXycvWdbuCGnB0bmyiRGmEry7NpUN3Oc8e/TH6b38dKMvozjKoKShU5K+3CBaYaWn0r0n3ECcljp6TJU3S/pxjeWxuUorljV2bsXTZpZl2e7MNSUC72xuNpfhSDIP8AHlR/t0bT7TUdO5TIRhwVsg+v+nGSz/ufxnjJBlun3AylnZIA3XSyimxnLOXaxC656ktZkRiTjADH01TTLyzsvbWWP9j8vIH0dPTI77iRgfdiOtGyrkbZMMcFFrzS9YUi+G1kR++dzLT90mWBPRSt463RQUGmYiStFbuUpR8IEseOZFtbSuo9vo6c/qeGkyEJzGmz0ydzdhizHJ0fyW56IRMxZ8zuOyir4UNu79vk3X9saXaRRmhK8CtSlKRiO4SoxMNPKmTnEew0yMJacSe6Syn5zC3/AAbY1L8ZS/4es6u6c2UYpQ+UYH1Aj5SaJPuNeNLwZu4FY9jpQqcHUZSy3ZGOKGTmQNmKOeDqdu6cWc5Cyj4kv8Dl/fOHiXmv/bGe17ibLay/pxuTLUvMn9qyi2+/IKaPx0PvNYgQg6cYRyz2zxOOQKSkJe4v/v1vncI+p3+mwjFLnKrJUxLWbqIR8qMm6kv3b0CE9LVkjrSWcnZIbShABP8Ap5+Qxf4F+11C40RZUrs0opbjyklbY28PNPPWT9PjKt2ppu8RqIyqllFMbTAXZm6SvLWRHNbTYRlhYDUYaepHZ+IkygNuNhjLd29CdbEYSiabC5TqyItxYRhU2rcylyULnC2l26AaepsGkNudpZcdOmP3E0kN1gZZtvQ7DU042kZawWRmhqRj6bSLlupN1fGXqLX6nqxlSQluj/hpiLnd44cXyK1Vuesdp2+nPOefe2FualJECNpYpd/3bnBNisdSSR8pEkwEqRu0cbgarHNu+6+lsNpKUdo+E4R38lRiRXlyhFc2cXmhWrq6k5fTlt07t3Td1wEutuB/nJuAob6r/lyMCUURF+oh/msfJasOBjdZx0LQIyZML8rbm1jF/szxWEzLgLenO31GBC9Jh/TNvirEE8hahLObq88tdF4ZxNDQ8Qb0t1Yp3TqOOJHAyyfP56ke2h/0osWkvlnqNgoN0OcyXgNt9L9xHbM+00yVMxgRlguJEijfDtx1Wr3EtMuJcZUbE8DdEIoUR2keLKrP8GVKj3LJlpwdiv7vKmPP3ufQPNHrjoHbdxCGpObJJZPujuVTIUBJb4eP7I1BlKIC3Gt05xkacuSsNRIpKRh9YszrtdHV0y47NK6CSObJO6JqafC8B7Hk5Qr6opGAhEtvT590q1xEC8GGhroWsGnJnINXUvBIUtbEJO54H2WH8dLauthgb3cltXGUYrcnDWUMUc4z0bs4QlPdKeIxZRMQyZGU8Torj/SuejEBpaXDLdZL9htFyrMI3dFVjlb+b0opK5XKq8BbT2DLyWlcN59dZnrE9SL9TmiLVN2Eim/qHObv+een4d5LUXT0TTXTvMpbZVtlJcnHjl45zlem6oz+makI6k5M5Rb+2EWLGh2jb90r3qcV7voml3pKhhJUqEYrxe3y2lkrHijgq8qTCQhmM5BVMWLw2e2JZlPjN5ep+n6cdKEb1o6jWAkxFv8AyWoEo5f989ZpB+rqanm6bn8zj+ONx/8Anqda1e6La1IAYpbSsfulf+vU6P6TlQ7SIf1f6cOQkNSfnbGXP5zydNz1iNH1GMKK2zPqV6aLs95Pn+3Ojo7l2YXLuJ+hQqMX1fz8+np2WGrjuskpHx3SC2OpZ7q8meC+ttme2nIqKG3asYsZb6RG6wXGi/hv4eulq6MVHV3RcbSayhIuj6daskoTDuyPoUmnLP8A4wMqucyYWXLZDm2zyli/ec1296rN026a3Mf8A2yl90eP9jAdY1k53WpTclQwDqbSqeFCQYD1g5OOuZGWrqurKf0+4gAx05WrS146Z9vJ42oheeuh2cdScpVJcxFt1TO0KYyQPK7QMfz0HvfGe2ovkyYRoZOS5at4CTXoxxWOqcVAGjvVNIWMmm9U+mbmjNftM8/26zDUSW2JHbafTjqXKeVJLG5saItOH+emtaP1CQTn9SBFTMg97U3bpgsctnHS+r2j2zuT+qmGMKq48jaNNf4n8o9a2IR05b7+ky04FNMI6QubmRWp141Sc88DOv8AU3y2xjGz90nx4tf2xsfx/d6R1TZLTNTTBjHwK1YIVhZQAY/mhu8rZ013+sxkMtKJk8mKoyCULuNybeLsxnNdBQ7CGnqYQ08bRd+/CVvnG1/8oF8vIkj2+pqjqGlKo0boyqRHFXHdIKLyfGDnpaGm/U/qSizoEi7tQvLJanyPyuFv0Z1+7uKz27If9NlFRkX/AJ9obvd5Sy+ekIaMZuxlLbpoxZyGbea2jIZLeKvixpOsanarLbQ+RuJS+pxeyLLaK3+0jeHOdzuJq60N8pixPE05SCl8vuPtfS/OUL6U7vT1GmYSut5CURPe1SpSx+IYHKZ6YRO+/S4af/T0vqc7lvnMvJZWFF2RrL85W+ppbdkN/wBTbmJ9r/lr75wurxgHK5632uprXM09KOjG/KdISqvm9yHsAa9XXWO3196uYB91C5lX+FsgFYZGWs9aSa5qbopMYWXet4SpwrR5PkhXEXi+s6WlDxlPR1NOF+c5RslKsJGjkv8AGfdHRXtye6C6moxCUf3SapkFG0u+UtazmusQ7XUElrxNOQEvKdSjealulVUXtKGnDwWpfbRjOW7bvvyYkZK+vPBHZxgPj+SQ04KRNGLIW50LYck/F5PmuaOmHWNTUjujDZdkosYS9clRIyFOFzjPomr3Ubdu8v7SE/XNRaFMez+R6zaKW7eREQHR5uWxJyf8O/2Z4W/8tHSpCEosZakYylh1K+pKuGJKbtJc+Janx612+pO2dyxcokTcr+dzWBu/dVR032ncasoyNeEI73bvnshUZbXybulDxV499W4gteOnKenGevt2gjpyYzELPBjjK5jlXnrcox0tQ0pznqyksm44JI/fci/tBlwHF8h9HRLfplYWU/qgUt+pSkWce346L3HY1/U8N82URjH/APLFt9ZzS+us6CmtMjulGY6sI/04FJTtCSNRHatHFeVN9H7bUSparGWqhGIFtG4T7dsYhXjGr349ovr/AFNTwNPTIgXMnCMm7uVy2179VYl4ToEO4YzdSKOcRKa27QYsX7hknL93rqzhHO/3ArJrC3uZ24jXjxbhFPfrrjz1Jk2BC5ydoRqV5aC0MHvN37673aRjCc5a2punybZ7glx5SZVNsQ2yKosAwPve3CpkW5Xnau4brdtNpZuPbJfuospZOFSU+4jqQJMEP2r4tUQ2xmRwYP49fnPbTjNdmntjdn0y5Sur8aXa7WNVxS+rZ1TTG36jKMCNEyhwt7B3StyYz8gPU7RIajqbCLp3tjdLJjW9JfaXePxdqdWpZqhM37FaAjG5RRoSKstxV3dtv8dFIkmbCUZLPbKVETmogqLGsVHhAwcj7XQjLd9XUnOVUSlEI1kSpYVccXb0E+jFjEZVYxjuiLGmrPVsi8VWPZtPKEl+qaUVHVYIvj4tZ+VH89Tq491GARdRGJTco3Zh/b8+vXU6M/f2Jxf1GBG9oR54x+2v+3Rv0bVlHttViokLEaRvkfnPU6nXS/g3Hof/AAe3n+7aO793lGF55zbfzfRP0XtYfT7iGyO0JVHabTynwcHU6nRewjz/AOmyT6wODUEPRcoCh6xjrrdlEibY+MSGmgYLluJNHtML76nU6uvvR4qv0CBOUGYTWc7ZZWpSq75rpnQif8x3BWIxGJ6HcFh6ax1Op0XvQrsojpakkuRdLyVGKU/znrm6j5wPW2/7spC/ymOp1OmJrW7icP8AmiEpRDUlRFQKg1g+KP8ATprtNWU3R3rL+kvk3ndEvPuvfU6nTfx/fgzu873/AHuqSU1Jjt1G9zeIxp59W/6vXqv+IYkZ6pHxIsCNY2myDR8Fq0fL1fU61e0XgT/iHg/H0T+zOk/hMJ765v8Aw9EYMkuQcvPo5/hf9ep1OsdP40+SMdR+oRt2urCy8N7xs/gOi/qGo755ft1Hn8Df+vU6nT5Fa/TtWX0ptthJG8n3ZvoxpRdTQGIjCNlc+XvqdTrP+9NJ/pb4wfatvty//B/p03+q68ow3RlIdwWKNLxfx1Op1X8hOzm933up9G/qTu3O5/xR/PTv/Es3/lu2bfJiS/IWg/IOa6rqddOmc/2oH+n/APQfzz/6ZP8A3B/t0v22dJvO2Mk/DUsnw9V1Os+axDsYhpQDAxkoe2MZbV+Uop9dczSmtWrukkrzdUF/NHU6nW52/wCmqjNjORFQNlBgPL18dd/tjx0339Mb93thG7+duP4x1Op1z9QeQNz9EfbFz7/b0b9d0YkYVEPMMBxgr+Kx1Op1y8pxNZ8nq+p1Ougj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6" name="Picture 6" descr="http://freeimagesarchive.com/data/media/210/Soccer+Bal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079" y="4096585"/>
            <a:ext cx="1117244" cy="8648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029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occer Goal Clip 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52888" y="-26052463"/>
            <a:ext cx="2809875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occer Goal Clip 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05288" y="-25900063"/>
            <a:ext cx="2809875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Line Callout 3 (Border and Accent Bar) 4"/>
          <p:cNvSpPr/>
          <p:nvPr/>
        </p:nvSpPr>
        <p:spPr>
          <a:xfrm>
            <a:off x="533400" y="228600"/>
            <a:ext cx="2242088" cy="1600200"/>
          </a:xfrm>
          <a:prstGeom prst="accent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162445"/>
              <a:gd name="adj8" fmla="val 23725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gency FB" pitchFamily="34" charset="0"/>
              </a:rPr>
              <a:t>It’s behind the cloud.</a:t>
            </a:r>
            <a:endParaRPr lang="en-US" sz="3200" dirty="0">
              <a:latin typeface="Agency FB" pitchFamily="34" charset="0"/>
            </a:endParaRPr>
          </a:p>
        </p:txBody>
      </p:sp>
      <p:sp>
        <p:nvSpPr>
          <p:cNvPr id="4" name="Cloud Callout 3"/>
          <p:cNvSpPr/>
          <p:nvPr/>
        </p:nvSpPr>
        <p:spPr>
          <a:xfrm>
            <a:off x="5937788" y="18081"/>
            <a:ext cx="2819400" cy="2209800"/>
          </a:xfrm>
          <a:prstGeom prst="cloudCallout">
            <a:avLst>
              <a:gd name="adj1" fmla="val -57045"/>
              <a:gd name="adj2" fmla="val 58644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gency FB" pitchFamily="34" charset="0"/>
              </a:rPr>
              <a:t>    Where is the sun?</a:t>
            </a:r>
            <a:endParaRPr lang="en-US" sz="3200" dirty="0">
              <a:latin typeface="Agency FB" pitchFamily="34" charset="0"/>
            </a:endParaRPr>
          </a:p>
        </p:txBody>
      </p:sp>
      <p:pic>
        <p:nvPicPr>
          <p:cNvPr id="13314" name="Picture 2" descr="http://www.provaspeciale.it/wp-content/uploads/2015/04/sun_behind_clou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227881"/>
            <a:ext cx="5238750" cy="3819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4276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occer Goal Clip 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52888" y="-26052463"/>
            <a:ext cx="2809875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occer Goal Clip 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05288" y="-25900063"/>
            <a:ext cx="2809875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Line Callout 3 (Border and Accent Bar) 4"/>
          <p:cNvSpPr/>
          <p:nvPr/>
        </p:nvSpPr>
        <p:spPr>
          <a:xfrm>
            <a:off x="533400" y="228600"/>
            <a:ext cx="2242088" cy="1600200"/>
          </a:xfrm>
          <a:prstGeom prst="accent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162445"/>
              <a:gd name="adj8" fmla="val 23725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gency FB" pitchFamily="34" charset="0"/>
              </a:rPr>
              <a:t>They are in front of the sun.</a:t>
            </a:r>
            <a:endParaRPr lang="en-US" sz="3200" dirty="0">
              <a:latin typeface="Agency FB" pitchFamily="34" charset="0"/>
            </a:endParaRPr>
          </a:p>
        </p:txBody>
      </p:sp>
      <p:sp>
        <p:nvSpPr>
          <p:cNvPr id="4" name="Cloud Callout 3"/>
          <p:cNvSpPr/>
          <p:nvPr/>
        </p:nvSpPr>
        <p:spPr>
          <a:xfrm>
            <a:off x="5937788" y="18081"/>
            <a:ext cx="2819400" cy="2209800"/>
          </a:xfrm>
          <a:prstGeom prst="cloudCallout">
            <a:avLst>
              <a:gd name="adj1" fmla="val -57045"/>
              <a:gd name="adj2" fmla="val 58644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gency FB" pitchFamily="34" charset="0"/>
              </a:rPr>
              <a:t>    Where are  the clouds?</a:t>
            </a:r>
            <a:endParaRPr lang="en-US" sz="3200" dirty="0">
              <a:latin typeface="Agency FB" pitchFamily="34" charset="0"/>
            </a:endParaRPr>
          </a:p>
        </p:txBody>
      </p:sp>
      <p:pic>
        <p:nvPicPr>
          <p:cNvPr id="7" name="Picture 4" descr="http://www.clker.com/cliparts/d/e/a/8/12065656262008832697Anonymous_simple_weather_symbols_4.svg.h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743200"/>
            <a:ext cx="5715000" cy="31908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6613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occer Goal Clip 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52888" y="-26052463"/>
            <a:ext cx="2809875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occer Goal Clip 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05288" y="-25900063"/>
            <a:ext cx="2809875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Line Callout 3 (Border and Accent Bar) 4"/>
          <p:cNvSpPr/>
          <p:nvPr/>
        </p:nvSpPr>
        <p:spPr>
          <a:xfrm>
            <a:off x="533400" y="228600"/>
            <a:ext cx="2242088" cy="1600200"/>
          </a:xfrm>
          <a:prstGeom prst="accent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162445"/>
              <a:gd name="adj8" fmla="val 23725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gency FB" pitchFamily="34" charset="0"/>
              </a:rPr>
              <a:t>It’s opposite the duck.</a:t>
            </a:r>
            <a:endParaRPr lang="en-US" sz="3200" dirty="0">
              <a:latin typeface="Agency FB" pitchFamily="34" charset="0"/>
            </a:endParaRPr>
          </a:p>
        </p:txBody>
      </p:sp>
      <p:sp>
        <p:nvSpPr>
          <p:cNvPr id="4" name="Cloud Callout 3"/>
          <p:cNvSpPr/>
          <p:nvPr/>
        </p:nvSpPr>
        <p:spPr>
          <a:xfrm>
            <a:off x="5937788" y="18081"/>
            <a:ext cx="2819400" cy="2209800"/>
          </a:xfrm>
          <a:prstGeom prst="cloudCallout">
            <a:avLst>
              <a:gd name="adj1" fmla="val -57045"/>
              <a:gd name="adj2" fmla="val 58644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gency FB" pitchFamily="34" charset="0"/>
              </a:rPr>
              <a:t>    Where is the fox?</a:t>
            </a:r>
            <a:endParaRPr lang="en-US" sz="3200" dirty="0">
              <a:latin typeface="Agency FB" pitchFamily="34" charset="0"/>
            </a:endParaRPr>
          </a:p>
        </p:txBody>
      </p:sp>
      <p:pic>
        <p:nvPicPr>
          <p:cNvPr id="14338" name="Picture 2" descr="http://www.clipartlord.com/wp-content/uploads/2014/01/duck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922807"/>
            <a:ext cx="2133600" cy="20874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http://pngimg.com/upload/fox_PNG451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227881"/>
            <a:ext cx="4642388" cy="3790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3691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www.clipartlord.com/wp-content/uploads/2015/04/owl2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828800"/>
            <a:ext cx="3495675" cy="4686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Soccer Goal Clip Ar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52888" y="-26052463"/>
            <a:ext cx="2809875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occer Goal Clip Ar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05288" y="-25900063"/>
            <a:ext cx="2809875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Line Callout 3 (Border and Accent Bar) 4"/>
          <p:cNvSpPr/>
          <p:nvPr/>
        </p:nvSpPr>
        <p:spPr>
          <a:xfrm>
            <a:off x="533400" y="228600"/>
            <a:ext cx="2242088" cy="1600200"/>
          </a:xfrm>
          <a:prstGeom prst="accent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162445"/>
              <a:gd name="adj8" fmla="val 23725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gency FB" pitchFamily="34" charset="0"/>
              </a:rPr>
              <a:t>It’s next to the mouse.</a:t>
            </a:r>
            <a:endParaRPr lang="en-US" sz="3200" dirty="0">
              <a:latin typeface="Agency FB" pitchFamily="34" charset="0"/>
            </a:endParaRPr>
          </a:p>
        </p:txBody>
      </p:sp>
      <p:sp>
        <p:nvSpPr>
          <p:cNvPr id="4" name="Cloud Callout 3"/>
          <p:cNvSpPr/>
          <p:nvPr/>
        </p:nvSpPr>
        <p:spPr>
          <a:xfrm>
            <a:off x="5867400" y="0"/>
            <a:ext cx="2819400" cy="2209800"/>
          </a:xfrm>
          <a:prstGeom prst="cloudCallout">
            <a:avLst>
              <a:gd name="adj1" fmla="val -36156"/>
              <a:gd name="adj2" fmla="val 68463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gency FB" pitchFamily="34" charset="0"/>
              </a:rPr>
              <a:t>    Where is the owl?</a:t>
            </a:r>
            <a:endParaRPr lang="en-US" sz="3200" dirty="0">
              <a:latin typeface="Agency FB" pitchFamily="34" charset="0"/>
            </a:endParaRPr>
          </a:p>
        </p:txBody>
      </p:sp>
      <p:pic>
        <p:nvPicPr>
          <p:cNvPr id="16388" name="Picture 4" descr="http://images.clipartpanda.com/mouse-clipart-black-and-white-white-field-mouse-m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357" y="4343400"/>
            <a:ext cx="2057400" cy="19610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57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occer Goal Clip 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52888" y="-26052463"/>
            <a:ext cx="2809875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occer Goal Clip 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05288" y="-25900063"/>
            <a:ext cx="2809875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Line Callout 3 (Border and Accent Bar) 4"/>
          <p:cNvSpPr/>
          <p:nvPr/>
        </p:nvSpPr>
        <p:spPr>
          <a:xfrm>
            <a:off x="533400" y="228600"/>
            <a:ext cx="2242088" cy="1600200"/>
          </a:xfrm>
          <a:prstGeom prst="accent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162445"/>
              <a:gd name="adj8" fmla="val 23725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gency FB" pitchFamily="34" charset="0"/>
              </a:rPr>
              <a:t>It’s flying over the water.</a:t>
            </a:r>
            <a:endParaRPr lang="en-US" sz="3200" dirty="0">
              <a:latin typeface="Agency FB" pitchFamily="34" charset="0"/>
            </a:endParaRPr>
          </a:p>
        </p:txBody>
      </p:sp>
      <p:sp>
        <p:nvSpPr>
          <p:cNvPr id="4" name="Cloud Callout 3"/>
          <p:cNvSpPr/>
          <p:nvPr/>
        </p:nvSpPr>
        <p:spPr>
          <a:xfrm>
            <a:off x="5867400" y="0"/>
            <a:ext cx="2819400" cy="2209800"/>
          </a:xfrm>
          <a:prstGeom prst="cloudCallout">
            <a:avLst>
              <a:gd name="adj1" fmla="val -36156"/>
              <a:gd name="adj2" fmla="val 68463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gency FB" pitchFamily="34" charset="0"/>
              </a:rPr>
              <a:t>    Where is the bird?</a:t>
            </a:r>
            <a:endParaRPr lang="en-US" sz="3200" dirty="0">
              <a:latin typeface="Agency FB" pitchFamily="34" charset="0"/>
            </a:endParaRPr>
          </a:p>
        </p:txBody>
      </p:sp>
      <p:pic>
        <p:nvPicPr>
          <p:cNvPr id="17410" name="Picture 2" descr="http://www.clker.com/cliparts/f/a/a/a/13195764381869761583Stylized%20Flying%20Bird%20Art.svg.h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981200"/>
            <a:ext cx="1757150" cy="9810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http://riverwayranchcamp.com/wp-content/themes/RiverWayTheme/images/waves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0"/>
            <a:ext cx="9144000" cy="15433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1068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occer Goal Clip 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52888" y="-26052463"/>
            <a:ext cx="2809875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occer Goal Clip 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05288" y="-25900063"/>
            <a:ext cx="2809875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Line Callout 3 (Border and Accent Bar) 4"/>
          <p:cNvSpPr/>
          <p:nvPr/>
        </p:nvSpPr>
        <p:spPr>
          <a:xfrm>
            <a:off x="533400" y="228600"/>
            <a:ext cx="2242088" cy="1600200"/>
          </a:xfrm>
          <a:prstGeom prst="accent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162445"/>
              <a:gd name="adj8" fmla="val 23725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gency FB" pitchFamily="34" charset="0"/>
              </a:rPr>
              <a:t>It’s on the garden seat.</a:t>
            </a:r>
            <a:endParaRPr lang="en-US" sz="3200" dirty="0">
              <a:latin typeface="Agency FB" pitchFamily="34" charset="0"/>
            </a:endParaRPr>
          </a:p>
        </p:txBody>
      </p:sp>
      <p:sp>
        <p:nvSpPr>
          <p:cNvPr id="4" name="Cloud Callout 3"/>
          <p:cNvSpPr/>
          <p:nvPr/>
        </p:nvSpPr>
        <p:spPr>
          <a:xfrm>
            <a:off x="5867400" y="0"/>
            <a:ext cx="2819400" cy="2209800"/>
          </a:xfrm>
          <a:prstGeom prst="cloudCallout">
            <a:avLst>
              <a:gd name="adj1" fmla="val -80682"/>
              <a:gd name="adj2" fmla="val 57241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gency FB" pitchFamily="34" charset="0"/>
              </a:rPr>
              <a:t>    Where is the cat?</a:t>
            </a:r>
            <a:endParaRPr lang="en-US" sz="3200" dirty="0">
              <a:latin typeface="Agency FB" pitchFamily="34" charset="0"/>
            </a:endParaRPr>
          </a:p>
        </p:txBody>
      </p:sp>
      <p:pic>
        <p:nvPicPr>
          <p:cNvPr id="18434" name="Picture 2" descr="http://www.clker.com/cliparts/i/r/h/Y/X/7/on-the-chair-m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859797"/>
            <a:ext cx="5361517" cy="4048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9374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occer Goal Clip 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52888" y="-26052463"/>
            <a:ext cx="2809875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occer Goal Clip 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05288" y="-25900063"/>
            <a:ext cx="2809875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Line Callout 3 (Border and Accent Bar) 4"/>
          <p:cNvSpPr/>
          <p:nvPr/>
        </p:nvSpPr>
        <p:spPr>
          <a:xfrm>
            <a:off x="533400" y="228600"/>
            <a:ext cx="2242088" cy="1600200"/>
          </a:xfrm>
          <a:prstGeom prst="accent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162445"/>
              <a:gd name="adj8" fmla="val 23725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gency FB" pitchFamily="34" charset="0"/>
              </a:rPr>
              <a:t>She is next to the police car.</a:t>
            </a:r>
            <a:endParaRPr lang="en-US" sz="3200" dirty="0">
              <a:latin typeface="Agency FB" pitchFamily="34" charset="0"/>
            </a:endParaRPr>
          </a:p>
        </p:txBody>
      </p:sp>
      <p:sp>
        <p:nvSpPr>
          <p:cNvPr id="4" name="Cloud Callout 3"/>
          <p:cNvSpPr/>
          <p:nvPr/>
        </p:nvSpPr>
        <p:spPr>
          <a:xfrm>
            <a:off x="5980112" y="124072"/>
            <a:ext cx="2819400" cy="2619127"/>
          </a:xfrm>
          <a:prstGeom prst="cloudCallout">
            <a:avLst>
              <a:gd name="adj1" fmla="val -30573"/>
              <a:gd name="adj2" fmla="val 50169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gency FB" pitchFamily="34" charset="0"/>
              </a:rPr>
              <a:t>    Where is the police woman?</a:t>
            </a:r>
            <a:endParaRPr lang="en-US" sz="3200" dirty="0">
              <a:latin typeface="Agency FB" pitchFamily="34" charset="0"/>
            </a:endParaRPr>
          </a:p>
        </p:txBody>
      </p:sp>
      <p:pic>
        <p:nvPicPr>
          <p:cNvPr id="19458" name="Picture 2" descr="http://www.topcarpicture.com/wp-content/uploads/2013/08/toy-police-ca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338953"/>
            <a:ext cx="6116295" cy="41208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http://images.clipartpanda.com/police-clip-art-pi5za5Li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828800"/>
            <a:ext cx="1647825" cy="441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2452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occer Goal Clip 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52888" y="-26052463"/>
            <a:ext cx="2809875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occer Goal Clip 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05288" y="-25900063"/>
            <a:ext cx="2809875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Line Callout 3 (Border and Accent Bar) 4"/>
          <p:cNvSpPr/>
          <p:nvPr/>
        </p:nvSpPr>
        <p:spPr>
          <a:xfrm>
            <a:off x="533400" y="228600"/>
            <a:ext cx="2242088" cy="1600200"/>
          </a:xfrm>
          <a:prstGeom prst="accent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162445"/>
              <a:gd name="adj8" fmla="val 23725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gency FB" pitchFamily="34" charset="0"/>
              </a:rPr>
              <a:t>They are in the box.</a:t>
            </a:r>
            <a:endParaRPr lang="en-US" sz="3200" dirty="0">
              <a:latin typeface="Agency FB" pitchFamily="34" charset="0"/>
            </a:endParaRPr>
          </a:p>
        </p:txBody>
      </p:sp>
      <p:sp>
        <p:nvSpPr>
          <p:cNvPr id="4" name="Cloud Callout 3"/>
          <p:cNvSpPr/>
          <p:nvPr/>
        </p:nvSpPr>
        <p:spPr>
          <a:xfrm>
            <a:off x="5638800" y="129153"/>
            <a:ext cx="2819400" cy="2209800"/>
          </a:xfrm>
          <a:prstGeom prst="cloudCallout">
            <a:avLst>
              <a:gd name="adj1" fmla="val -67489"/>
              <a:gd name="adj2" fmla="val 78983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gency FB" pitchFamily="34" charset="0"/>
              </a:rPr>
              <a:t>    Where are the books?</a:t>
            </a:r>
            <a:endParaRPr lang="en-US" sz="3200" dirty="0">
              <a:latin typeface="Agency FB" pitchFamily="34" charset="0"/>
            </a:endParaRPr>
          </a:p>
        </p:txBody>
      </p:sp>
      <p:pic>
        <p:nvPicPr>
          <p:cNvPr id="20482" name="Picture 2" descr="http://images.clipartpanda.com/drawer-clipart-11949844541225832782box_with_folders_nicu_bu_01.svg.me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614" y="2371241"/>
            <a:ext cx="4223286" cy="38009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3982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occer Goal Clip 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52888" y="-26052463"/>
            <a:ext cx="2809875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occer Goal Clip 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05288" y="-25900063"/>
            <a:ext cx="2809875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Line Callout 3 (Border and Accent Bar) 4"/>
          <p:cNvSpPr/>
          <p:nvPr/>
        </p:nvSpPr>
        <p:spPr>
          <a:xfrm>
            <a:off x="533400" y="228600"/>
            <a:ext cx="2242088" cy="1600200"/>
          </a:xfrm>
          <a:prstGeom prst="accent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162445"/>
              <a:gd name="adj8" fmla="val 23725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gency FB" pitchFamily="34" charset="0"/>
              </a:rPr>
              <a:t>It’s  in the cup.</a:t>
            </a:r>
            <a:endParaRPr lang="en-US" sz="3200" dirty="0">
              <a:latin typeface="Agency FB" pitchFamily="34" charset="0"/>
            </a:endParaRPr>
          </a:p>
        </p:txBody>
      </p:sp>
      <p:sp>
        <p:nvSpPr>
          <p:cNvPr id="4" name="Cloud Callout 3"/>
          <p:cNvSpPr/>
          <p:nvPr/>
        </p:nvSpPr>
        <p:spPr>
          <a:xfrm>
            <a:off x="5638800" y="129153"/>
            <a:ext cx="2819400" cy="2209800"/>
          </a:xfrm>
          <a:prstGeom prst="cloudCallout">
            <a:avLst>
              <a:gd name="adj1" fmla="val -67489"/>
              <a:gd name="adj2" fmla="val 78983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gency FB" pitchFamily="34" charset="0"/>
              </a:rPr>
              <a:t>    Where is the frog?</a:t>
            </a:r>
            <a:endParaRPr lang="en-US" sz="3200" dirty="0">
              <a:latin typeface="Agency FB" pitchFamily="34" charset="0"/>
            </a:endParaRPr>
          </a:p>
        </p:txBody>
      </p:sp>
      <p:pic>
        <p:nvPicPr>
          <p:cNvPr id="21506" name="Picture 2" descr="http://cliparts.co/cliparts/8ix/8LE/8ix8LE7ip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338953"/>
            <a:ext cx="3567196" cy="38962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4968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occer Goal Clip 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52888" y="-26052463"/>
            <a:ext cx="2809875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occer Goal Clip 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05288" y="-25900063"/>
            <a:ext cx="2809875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Line Callout 3 (Border and Accent Bar) 4"/>
          <p:cNvSpPr/>
          <p:nvPr/>
        </p:nvSpPr>
        <p:spPr>
          <a:xfrm>
            <a:off x="3241729" y="228600"/>
            <a:ext cx="2242088" cy="1600200"/>
          </a:xfrm>
          <a:prstGeom prst="accent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162445"/>
              <a:gd name="adj8" fmla="val 23725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gency FB" pitchFamily="34" charset="0"/>
              </a:rPr>
              <a:t>It’s behind the rhino.</a:t>
            </a:r>
            <a:endParaRPr lang="en-US" sz="3200" dirty="0">
              <a:latin typeface="Agency FB" pitchFamily="34" charset="0"/>
            </a:endParaRPr>
          </a:p>
        </p:txBody>
      </p:sp>
      <p:sp>
        <p:nvSpPr>
          <p:cNvPr id="4" name="Cloud Callout 3"/>
          <p:cNvSpPr/>
          <p:nvPr/>
        </p:nvSpPr>
        <p:spPr>
          <a:xfrm>
            <a:off x="5638800" y="129153"/>
            <a:ext cx="2819400" cy="2209800"/>
          </a:xfrm>
          <a:prstGeom prst="cloudCallout">
            <a:avLst>
              <a:gd name="adj1" fmla="val -67489"/>
              <a:gd name="adj2" fmla="val 78983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gency FB" pitchFamily="34" charset="0"/>
              </a:rPr>
              <a:t>    Where is the palm tree?</a:t>
            </a:r>
            <a:endParaRPr lang="en-US" sz="3200" dirty="0">
              <a:latin typeface="Agency FB" pitchFamily="34" charset="0"/>
            </a:endParaRPr>
          </a:p>
        </p:txBody>
      </p:sp>
      <p:pic>
        <p:nvPicPr>
          <p:cNvPr id="2054" name="Picture 6" descr="http://cliparts.co/cliparts/8TG/EdX/8TGEdXne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140294"/>
            <a:ext cx="5124450" cy="60528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www.clipartlord.com/wp-content/uploads/2014/06/rhinoceros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385" y="3191281"/>
            <a:ext cx="4435329" cy="3276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8177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1381290"/>
            <a:ext cx="8686800" cy="841248"/>
          </a:xfrm>
        </p:spPr>
        <p:txBody>
          <a:bodyPr>
            <a:noAutofit/>
          </a:bodyPr>
          <a:lstStyle/>
          <a:p>
            <a:r>
              <a:rPr lang="en-US" sz="6000" b="1" cap="none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gency FB" pitchFamily="34" charset="0"/>
              </a:rPr>
              <a:t>around</a:t>
            </a:r>
            <a:endParaRPr lang="en-US" sz="6000" b="1" cap="none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Agency FB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3A601CA-10C1-4759-BA46-410CFAAE4FB1}" type="datetime1">
              <a:rPr lang="en-US" smtClean="0"/>
              <a:pPr>
                <a:defRPr/>
              </a:pPr>
              <a:t>4/9/2017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553D0C-8AB8-46A6-B1A4-6279E9963254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1030" name="Picture 6" descr="http://freeimagesarchive.com/data/media/210/Soccer+Bal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964" y="2362200"/>
            <a:ext cx="1733113" cy="13416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be 4"/>
          <p:cNvSpPr/>
          <p:nvPr/>
        </p:nvSpPr>
        <p:spPr>
          <a:xfrm>
            <a:off x="2667000" y="2150703"/>
            <a:ext cx="3124200" cy="2743200"/>
          </a:xfrm>
          <a:prstGeom prst="cub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urved Left Arrow 5"/>
          <p:cNvSpPr/>
          <p:nvPr/>
        </p:nvSpPr>
        <p:spPr>
          <a:xfrm rot="5231189">
            <a:off x="3501655" y="1997214"/>
            <a:ext cx="1489456" cy="3989947"/>
          </a:xfrm>
          <a:prstGeom prst="curvedLef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672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occer Goal Clip 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52888" y="-26052463"/>
            <a:ext cx="2809875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occer Goal Clip 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05288" y="-25900063"/>
            <a:ext cx="2809875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Line Callout 3 (Border and Accent Bar) 4"/>
          <p:cNvSpPr/>
          <p:nvPr/>
        </p:nvSpPr>
        <p:spPr>
          <a:xfrm>
            <a:off x="3241729" y="228600"/>
            <a:ext cx="2242088" cy="1600200"/>
          </a:xfrm>
          <a:prstGeom prst="accent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162445"/>
              <a:gd name="adj8" fmla="val 23725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gency FB" pitchFamily="34" charset="0"/>
              </a:rPr>
              <a:t>It’s flying over the houses.</a:t>
            </a:r>
            <a:endParaRPr lang="en-US" sz="3200" dirty="0">
              <a:latin typeface="Agency FB" pitchFamily="34" charset="0"/>
            </a:endParaRPr>
          </a:p>
        </p:txBody>
      </p:sp>
      <p:sp>
        <p:nvSpPr>
          <p:cNvPr id="4" name="Cloud Callout 3"/>
          <p:cNvSpPr/>
          <p:nvPr/>
        </p:nvSpPr>
        <p:spPr>
          <a:xfrm>
            <a:off x="5638800" y="129153"/>
            <a:ext cx="2819400" cy="2209800"/>
          </a:xfrm>
          <a:prstGeom prst="cloudCallout">
            <a:avLst>
              <a:gd name="adj1" fmla="val -67489"/>
              <a:gd name="adj2" fmla="val 78983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gency FB" pitchFamily="34" charset="0"/>
              </a:rPr>
              <a:t>    Where is the parrot flying?</a:t>
            </a:r>
            <a:endParaRPr lang="en-US" sz="3200" dirty="0">
              <a:latin typeface="Agency FB" pitchFamily="34" charset="0"/>
            </a:endParaRPr>
          </a:p>
        </p:txBody>
      </p:sp>
      <p:pic>
        <p:nvPicPr>
          <p:cNvPr id="3074" name="Picture 2" descr="http://www.clipartlord.com/wp-content/uploads/2013/08/parrot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553763"/>
            <a:ext cx="1752600" cy="14137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kitsapsoccerclub.com/wp-content/uploads/2014/04/TL-RowHouses-1009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71586"/>
            <a:ext cx="9220199" cy="28864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6763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occer Goal Clip 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52888" y="-26052463"/>
            <a:ext cx="2809875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occer Goal Clip 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05288" y="-25900063"/>
            <a:ext cx="2809875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Line Callout 3 (Border and Accent Bar) 4"/>
          <p:cNvSpPr/>
          <p:nvPr/>
        </p:nvSpPr>
        <p:spPr>
          <a:xfrm>
            <a:off x="1447800" y="947334"/>
            <a:ext cx="2242088" cy="1600200"/>
          </a:xfrm>
          <a:prstGeom prst="accent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162445"/>
              <a:gd name="adj8" fmla="val 23725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gency FB" pitchFamily="34" charset="0"/>
              </a:rPr>
              <a:t>It’s on the ice.</a:t>
            </a:r>
            <a:endParaRPr lang="en-US" sz="3200" dirty="0">
              <a:latin typeface="Agency FB" pitchFamily="34" charset="0"/>
            </a:endParaRPr>
          </a:p>
        </p:txBody>
      </p:sp>
      <p:sp>
        <p:nvSpPr>
          <p:cNvPr id="4" name="Cloud Callout 3"/>
          <p:cNvSpPr/>
          <p:nvPr/>
        </p:nvSpPr>
        <p:spPr>
          <a:xfrm>
            <a:off x="5638800" y="129153"/>
            <a:ext cx="2819400" cy="2209800"/>
          </a:xfrm>
          <a:prstGeom prst="cloudCallout">
            <a:avLst>
              <a:gd name="adj1" fmla="val -67489"/>
              <a:gd name="adj2" fmla="val 78983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gency FB" pitchFamily="34" charset="0"/>
              </a:rPr>
              <a:t>    Where is the polar bear?</a:t>
            </a:r>
            <a:endParaRPr lang="en-US" sz="3200" dirty="0">
              <a:latin typeface="Agency FB" pitchFamily="34" charset="0"/>
            </a:endParaRPr>
          </a:p>
        </p:txBody>
      </p:sp>
      <p:pic>
        <p:nvPicPr>
          <p:cNvPr id="4098" name="Picture 2" descr="http://f.tqn.com/y/webclipart/1/S/w/I/6/Polar-Bea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002" y="3441915"/>
            <a:ext cx="6096000" cy="3390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889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Line 2"/>
          <p:cNvSpPr>
            <a:spLocks noChangeShapeType="1"/>
          </p:cNvSpPr>
          <p:nvPr/>
        </p:nvSpPr>
        <p:spPr bwMode="auto">
          <a:xfrm flipV="1">
            <a:off x="3505200" y="4267200"/>
            <a:ext cx="0" cy="2590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3" name="Line 3"/>
          <p:cNvSpPr>
            <a:spLocks noChangeShapeType="1"/>
          </p:cNvSpPr>
          <p:nvPr/>
        </p:nvSpPr>
        <p:spPr bwMode="auto">
          <a:xfrm>
            <a:off x="3886200" y="4724400"/>
            <a:ext cx="0" cy="213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4" name="Line 4"/>
          <p:cNvSpPr>
            <a:spLocks noChangeShapeType="1"/>
          </p:cNvSpPr>
          <p:nvPr/>
        </p:nvSpPr>
        <p:spPr bwMode="auto">
          <a:xfrm>
            <a:off x="3886200" y="4724400"/>
            <a:ext cx="525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5" name="Line 5"/>
          <p:cNvSpPr>
            <a:spLocks noChangeShapeType="1"/>
          </p:cNvSpPr>
          <p:nvPr/>
        </p:nvSpPr>
        <p:spPr bwMode="auto">
          <a:xfrm flipV="1">
            <a:off x="3886200" y="4253459"/>
            <a:ext cx="525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6" name="Line 6"/>
          <p:cNvSpPr>
            <a:spLocks noChangeShapeType="1"/>
          </p:cNvSpPr>
          <p:nvPr/>
        </p:nvSpPr>
        <p:spPr bwMode="auto">
          <a:xfrm flipV="1">
            <a:off x="3886200" y="3276600"/>
            <a:ext cx="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7" name="Line 7"/>
          <p:cNvSpPr>
            <a:spLocks noChangeShapeType="1"/>
          </p:cNvSpPr>
          <p:nvPr/>
        </p:nvSpPr>
        <p:spPr bwMode="auto">
          <a:xfrm>
            <a:off x="3886200" y="3276600"/>
            <a:ext cx="525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8" name="Line 8"/>
          <p:cNvSpPr>
            <a:spLocks noChangeShapeType="1"/>
          </p:cNvSpPr>
          <p:nvPr/>
        </p:nvSpPr>
        <p:spPr bwMode="auto">
          <a:xfrm>
            <a:off x="3886200" y="2743200"/>
            <a:ext cx="525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9" name="Line 9"/>
          <p:cNvSpPr>
            <a:spLocks noChangeShapeType="1"/>
          </p:cNvSpPr>
          <p:nvPr/>
        </p:nvSpPr>
        <p:spPr bwMode="auto">
          <a:xfrm flipV="1">
            <a:off x="3505200" y="35814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0" name="Line 10"/>
          <p:cNvSpPr>
            <a:spLocks noChangeShapeType="1"/>
          </p:cNvSpPr>
          <p:nvPr/>
        </p:nvSpPr>
        <p:spPr bwMode="auto">
          <a:xfrm flipH="1">
            <a:off x="0" y="3581400"/>
            <a:ext cx="3505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1" name="Line 11"/>
          <p:cNvSpPr>
            <a:spLocks noChangeShapeType="1"/>
          </p:cNvSpPr>
          <p:nvPr/>
        </p:nvSpPr>
        <p:spPr bwMode="auto">
          <a:xfrm flipH="1">
            <a:off x="0" y="3200400"/>
            <a:ext cx="3505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2" name="Line 12"/>
          <p:cNvSpPr>
            <a:spLocks noChangeShapeType="1"/>
          </p:cNvSpPr>
          <p:nvPr/>
        </p:nvSpPr>
        <p:spPr bwMode="auto">
          <a:xfrm flipV="1">
            <a:off x="3505200" y="0"/>
            <a:ext cx="0" cy="3200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3" name="Line 13"/>
          <p:cNvSpPr>
            <a:spLocks noChangeShapeType="1"/>
          </p:cNvSpPr>
          <p:nvPr/>
        </p:nvSpPr>
        <p:spPr bwMode="auto">
          <a:xfrm flipV="1">
            <a:off x="3886200" y="1600200"/>
            <a:ext cx="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4" name="Line 14"/>
          <p:cNvSpPr>
            <a:spLocks noChangeShapeType="1"/>
          </p:cNvSpPr>
          <p:nvPr/>
        </p:nvSpPr>
        <p:spPr bwMode="auto">
          <a:xfrm>
            <a:off x="3886200" y="1600200"/>
            <a:ext cx="525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5" name="Line 15"/>
          <p:cNvSpPr>
            <a:spLocks noChangeShapeType="1"/>
          </p:cNvSpPr>
          <p:nvPr/>
        </p:nvSpPr>
        <p:spPr bwMode="auto">
          <a:xfrm>
            <a:off x="3886200" y="914400"/>
            <a:ext cx="525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6" name="Line 16"/>
          <p:cNvSpPr>
            <a:spLocks noChangeShapeType="1"/>
          </p:cNvSpPr>
          <p:nvPr/>
        </p:nvSpPr>
        <p:spPr bwMode="auto">
          <a:xfrm flipV="1">
            <a:off x="3886200" y="0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 rot="16200000">
            <a:off x="5260910" y="2354585"/>
            <a:ext cx="492443" cy="1300998"/>
          </a:xfrm>
          <a:prstGeom prst="rect">
            <a:avLst/>
          </a:prstGeom>
          <a:noFill/>
        </p:spPr>
        <p:txBody>
          <a:bodyPr vert="vert" wrap="none" rtlCol="0">
            <a:spAutoFit/>
          </a:bodyPr>
          <a:lstStyle/>
          <a:p>
            <a:r>
              <a:rPr lang="en-US" sz="2000" b="1" dirty="0" smtClean="0">
                <a:latin typeface="Agency FB" pitchFamily="34" charset="0"/>
              </a:rPr>
              <a:t>Bangkok Road</a:t>
            </a:r>
            <a:endParaRPr lang="en-US" sz="2000" b="1" dirty="0">
              <a:latin typeface="Agency FB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556574" y="2107365"/>
            <a:ext cx="2059485" cy="62334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Agency FB" pitchFamily="34" charset="0"/>
              </a:rPr>
              <a:t>shopping </a:t>
            </a:r>
            <a:r>
              <a:rPr lang="en-US" sz="2000" b="1" dirty="0">
                <a:solidFill>
                  <a:schemeClr val="bg1"/>
                </a:solidFill>
                <a:latin typeface="Agency FB" pitchFamily="34" charset="0"/>
              </a:rPr>
              <a:t>m</a:t>
            </a:r>
            <a:r>
              <a:rPr lang="en-US" sz="2000" b="1" dirty="0" smtClean="0">
                <a:solidFill>
                  <a:schemeClr val="bg1"/>
                </a:solidFill>
                <a:latin typeface="Agency FB" pitchFamily="34" charset="0"/>
              </a:rPr>
              <a:t>all</a:t>
            </a:r>
          </a:p>
        </p:txBody>
      </p:sp>
      <p:sp>
        <p:nvSpPr>
          <p:cNvPr id="5" name="Oval Callout 4"/>
          <p:cNvSpPr/>
          <p:nvPr/>
        </p:nvSpPr>
        <p:spPr>
          <a:xfrm>
            <a:off x="5105400" y="224998"/>
            <a:ext cx="3429000" cy="1378803"/>
          </a:xfrm>
          <a:prstGeom prst="wedgeEllipseCallou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Where is the shopping mall?</a:t>
            </a:r>
            <a:endParaRPr lang="en-US" sz="2000" b="1" dirty="0"/>
          </a:p>
        </p:txBody>
      </p:sp>
      <p:sp>
        <p:nvSpPr>
          <p:cNvPr id="26" name="Oval Callout 25"/>
          <p:cNvSpPr/>
          <p:nvPr/>
        </p:nvSpPr>
        <p:spPr>
          <a:xfrm>
            <a:off x="4343400" y="4034998"/>
            <a:ext cx="3429000" cy="1378803"/>
          </a:xfrm>
          <a:prstGeom prst="wedgeEllipseCallou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It’s on Bangkok Road.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323301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6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Line 2"/>
          <p:cNvSpPr>
            <a:spLocks noChangeShapeType="1"/>
          </p:cNvSpPr>
          <p:nvPr/>
        </p:nvSpPr>
        <p:spPr bwMode="auto">
          <a:xfrm flipV="1">
            <a:off x="3505200" y="4267200"/>
            <a:ext cx="0" cy="2590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3" name="Line 3"/>
          <p:cNvSpPr>
            <a:spLocks noChangeShapeType="1"/>
          </p:cNvSpPr>
          <p:nvPr/>
        </p:nvSpPr>
        <p:spPr bwMode="auto">
          <a:xfrm>
            <a:off x="3886200" y="4724400"/>
            <a:ext cx="0" cy="213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4" name="Line 4"/>
          <p:cNvSpPr>
            <a:spLocks noChangeShapeType="1"/>
          </p:cNvSpPr>
          <p:nvPr/>
        </p:nvSpPr>
        <p:spPr bwMode="auto">
          <a:xfrm>
            <a:off x="3886200" y="4724400"/>
            <a:ext cx="525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5" name="Line 5"/>
          <p:cNvSpPr>
            <a:spLocks noChangeShapeType="1"/>
          </p:cNvSpPr>
          <p:nvPr/>
        </p:nvSpPr>
        <p:spPr bwMode="auto">
          <a:xfrm flipV="1">
            <a:off x="3886200" y="4253459"/>
            <a:ext cx="525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6" name="Line 6"/>
          <p:cNvSpPr>
            <a:spLocks noChangeShapeType="1"/>
          </p:cNvSpPr>
          <p:nvPr/>
        </p:nvSpPr>
        <p:spPr bwMode="auto">
          <a:xfrm flipV="1">
            <a:off x="3886200" y="3276600"/>
            <a:ext cx="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7" name="Line 7"/>
          <p:cNvSpPr>
            <a:spLocks noChangeShapeType="1"/>
          </p:cNvSpPr>
          <p:nvPr/>
        </p:nvSpPr>
        <p:spPr bwMode="auto">
          <a:xfrm>
            <a:off x="3886200" y="3276600"/>
            <a:ext cx="525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8" name="Line 8"/>
          <p:cNvSpPr>
            <a:spLocks noChangeShapeType="1"/>
          </p:cNvSpPr>
          <p:nvPr/>
        </p:nvSpPr>
        <p:spPr bwMode="auto">
          <a:xfrm>
            <a:off x="3886200" y="2743200"/>
            <a:ext cx="525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9" name="Line 9"/>
          <p:cNvSpPr>
            <a:spLocks noChangeShapeType="1"/>
          </p:cNvSpPr>
          <p:nvPr/>
        </p:nvSpPr>
        <p:spPr bwMode="auto">
          <a:xfrm flipV="1">
            <a:off x="3505200" y="35814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0" name="Line 10"/>
          <p:cNvSpPr>
            <a:spLocks noChangeShapeType="1"/>
          </p:cNvSpPr>
          <p:nvPr/>
        </p:nvSpPr>
        <p:spPr bwMode="auto">
          <a:xfrm flipH="1">
            <a:off x="0" y="3581400"/>
            <a:ext cx="3505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1" name="Line 11"/>
          <p:cNvSpPr>
            <a:spLocks noChangeShapeType="1"/>
          </p:cNvSpPr>
          <p:nvPr/>
        </p:nvSpPr>
        <p:spPr bwMode="auto">
          <a:xfrm flipH="1">
            <a:off x="0" y="3200400"/>
            <a:ext cx="3505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2" name="Line 12"/>
          <p:cNvSpPr>
            <a:spLocks noChangeShapeType="1"/>
          </p:cNvSpPr>
          <p:nvPr/>
        </p:nvSpPr>
        <p:spPr bwMode="auto">
          <a:xfrm flipV="1">
            <a:off x="3505200" y="0"/>
            <a:ext cx="0" cy="3200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3" name="Line 13"/>
          <p:cNvSpPr>
            <a:spLocks noChangeShapeType="1"/>
          </p:cNvSpPr>
          <p:nvPr/>
        </p:nvSpPr>
        <p:spPr bwMode="auto">
          <a:xfrm flipV="1">
            <a:off x="3886200" y="1600200"/>
            <a:ext cx="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4" name="Line 14"/>
          <p:cNvSpPr>
            <a:spLocks noChangeShapeType="1"/>
          </p:cNvSpPr>
          <p:nvPr/>
        </p:nvSpPr>
        <p:spPr bwMode="auto">
          <a:xfrm>
            <a:off x="3886200" y="1600200"/>
            <a:ext cx="525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5" name="Line 15"/>
          <p:cNvSpPr>
            <a:spLocks noChangeShapeType="1"/>
          </p:cNvSpPr>
          <p:nvPr/>
        </p:nvSpPr>
        <p:spPr bwMode="auto">
          <a:xfrm>
            <a:off x="3886200" y="914400"/>
            <a:ext cx="525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6" name="Line 16"/>
          <p:cNvSpPr>
            <a:spLocks noChangeShapeType="1"/>
          </p:cNvSpPr>
          <p:nvPr/>
        </p:nvSpPr>
        <p:spPr bwMode="auto">
          <a:xfrm flipV="1">
            <a:off x="3886200" y="0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 rot="16200000">
            <a:off x="1318678" y="2653453"/>
            <a:ext cx="492443" cy="1586332"/>
          </a:xfrm>
          <a:prstGeom prst="rect">
            <a:avLst/>
          </a:prstGeom>
          <a:noFill/>
        </p:spPr>
        <p:txBody>
          <a:bodyPr vert="vert" wrap="none" rtlCol="0">
            <a:spAutoFit/>
          </a:bodyPr>
          <a:lstStyle/>
          <a:p>
            <a:r>
              <a:rPr lang="en-US" sz="2000" b="1" dirty="0" smtClean="0">
                <a:latin typeface="Agency FB" pitchFamily="34" charset="0"/>
              </a:rPr>
              <a:t>Amsterdam Road</a:t>
            </a:r>
            <a:endParaRPr lang="en-US" sz="2000" b="1" dirty="0">
              <a:latin typeface="Agency FB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5156" y="2577059"/>
            <a:ext cx="2059485" cy="62334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Agency FB" pitchFamily="34" charset="0"/>
              </a:rPr>
              <a:t>Post Office</a:t>
            </a:r>
          </a:p>
        </p:txBody>
      </p:sp>
      <p:sp>
        <p:nvSpPr>
          <p:cNvPr id="5" name="Oval Callout 4"/>
          <p:cNvSpPr/>
          <p:nvPr/>
        </p:nvSpPr>
        <p:spPr>
          <a:xfrm>
            <a:off x="5105400" y="224998"/>
            <a:ext cx="3429000" cy="1378803"/>
          </a:xfrm>
          <a:prstGeom prst="wedgeEllipseCallou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Where is the post office?</a:t>
            </a:r>
            <a:endParaRPr lang="en-US" sz="2000" b="1" dirty="0"/>
          </a:p>
        </p:txBody>
      </p:sp>
      <p:sp>
        <p:nvSpPr>
          <p:cNvPr id="26" name="Oval Callout 25"/>
          <p:cNvSpPr/>
          <p:nvPr/>
        </p:nvSpPr>
        <p:spPr>
          <a:xfrm>
            <a:off x="749815" y="4183797"/>
            <a:ext cx="3429000" cy="1378803"/>
          </a:xfrm>
          <a:prstGeom prst="wedgeEllipseCallou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It’s on Amsterdam Road.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770869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6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Line 2"/>
          <p:cNvSpPr>
            <a:spLocks noChangeShapeType="1"/>
          </p:cNvSpPr>
          <p:nvPr/>
        </p:nvSpPr>
        <p:spPr bwMode="auto">
          <a:xfrm flipV="1">
            <a:off x="3505200" y="4267200"/>
            <a:ext cx="0" cy="2590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3" name="Line 3"/>
          <p:cNvSpPr>
            <a:spLocks noChangeShapeType="1"/>
          </p:cNvSpPr>
          <p:nvPr/>
        </p:nvSpPr>
        <p:spPr bwMode="auto">
          <a:xfrm>
            <a:off x="3886200" y="4724400"/>
            <a:ext cx="0" cy="213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4" name="Line 4"/>
          <p:cNvSpPr>
            <a:spLocks noChangeShapeType="1"/>
          </p:cNvSpPr>
          <p:nvPr/>
        </p:nvSpPr>
        <p:spPr bwMode="auto">
          <a:xfrm>
            <a:off x="3886200" y="4724400"/>
            <a:ext cx="525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5" name="Line 5"/>
          <p:cNvSpPr>
            <a:spLocks noChangeShapeType="1"/>
          </p:cNvSpPr>
          <p:nvPr/>
        </p:nvSpPr>
        <p:spPr bwMode="auto">
          <a:xfrm flipV="1">
            <a:off x="3886200" y="4253459"/>
            <a:ext cx="525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6" name="Line 6"/>
          <p:cNvSpPr>
            <a:spLocks noChangeShapeType="1"/>
          </p:cNvSpPr>
          <p:nvPr/>
        </p:nvSpPr>
        <p:spPr bwMode="auto">
          <a:xfrm flipV="1">
            <a:off x="3886200" y="3276600"/>
            <a:ext cx="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7" name="Line 7"/>
          <p:cNvSpPr>
            <a:spLocks noChangeShapeType="1"/>
          </p:cNvSpPr>
          <p:nvPr/>
        </p:nvSpPr>
        <p:spPr bwMode="auto">
          <a:xfrm>
            <a:off x="3886200" y="3276600"/>
            <a:ext cx="525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8" name="Line 8"/>
          <p:cNvSpPr>
            <a:spLocks noChangeShapeType="1"/>
          </p:cNvSpPr>
          <p:nvPr/>
        </p:nvSpPr>
        <p:spPr bwMode="auto">
          <a:xfrm>
            <a:off x="3886200" y="2743200"/>
            <a:ext cx="525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9" name="Line 9"/>
          <p:cNvSpPr>
            <a:spLocks noChangeShapeType="1"/>
          </p:cNvSpPr>
          <p:nvPr/>
        </p:nvSpPr>
        <p:spPr bwMode="auto">
          <a:xfrm flipV="1">
            <a:off x="3505200" y="35814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0" name="Line 10"/>
          <p:cNvSpPr>
            <a:spLocks noChangeShapeType="1"/>
          </p:cNvSpPr>
          <p:nvPr/>
        </p:nvSpPr>
        <p:spPr bwMode="auto">
          <a:xfrm flipH="1">
            <a:off x="0" y="3581400"/>
            <a:ext cx="3505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1" name="Line 11"/>
          <p:cNvSpPr>
            <a:spLocks noChangeShapeType="1"/>
          </p:cNvSpPr>
          <p:nvPr/>
        </p:nvSpPr>
        <p:spPr bwMode="auto">
          <a:xfrm flipH="1">
            <a:off x="0" y="3200400"/>
            <a:ext cx="3505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2" name="Line 12"/>
          <p:cNvSpPr>
            <a:spLocks noChangeShapeType="1"/>
          </p:cNvSpPr>
          <p:nvPr/>
        </p:nvSpPr>
        <p:spPr bwMode="auto">
          <a:xfrm flipV="1">
            <a:off x="3505200" y="0"/>
            <a:ext cx="0" cy="3200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3" name="Line 13"/>
          <p:cNvSpPr>
            <a:spLocks noChangeShapeType="1"/>
          </p:cNvSpPr>
          <p:nvPr/>
        </p:nvSpPr>
        <p:spPr bwMode="auto">
          <a:xfrm flipV="1">
            <a:off x="3886200" y="1600200"/>
            <a:ext cx="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4" name="Line 14"/>
          <p:cNvSpPr>
            <a:spLocks noChangeShapeType="1"/>
          </p:cNvSpPr>
          <p:nvPr/>
        </p:nvSpPr>
        <p:spPr bwMode="auto">
          <a:xfrm>
            <a:off x="3886200" y="1600200"/>
            <a:ext cx="525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5" name="Line 15"/>
          <p:cNvSpPr>
            <a:spLocks noChangeShapeType="1"/>
          </p:cNvSpPr>
          <p:nvPr/>
        </p:nvSpPr>
        <p:spPr bwMode="auto">
          <a:xfrm>
            <a:off x="3886200" y="914400"/>
            <a:ext cx="525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6" name="Line 16"/>
          <p:cNvSpPr>
            <a:spLocks noChangeShapeType="1"/>
          </p:cNvSpPr>
          <p:nvPr/>
        </p:nvSpPr>
        <p:spPr bwMode="auto">
          <a:xfrm flipV="1">
            <a:off x="3886200" y="0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499335" y="3643859"/>
            <a:ext cx="1596665" cy="62334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Agency FB" pitchFamily="34" charset="0"/>
              </a:rPr>
              <a:t>cinema</a:t>
            </a:r>
          </a:p>
        </p:txBody>
      </p:sp>
      <p:sp>
        <p:nvSpPr>
          <p:cNvPr id="5" name="Oval Callout 4"/>
          <p:cNvSpPr/>
          <p:nvPr/>
        </p:nvSpPr>
        <p:spPr>
          <a:xfrm>
            <a:off x="5105400" y="224998"/>
            <a:ext cx="3429000" cy="1378803"/>
          </a:xfrm>
          <a:prstGeom prst="wedgeEllipseCallou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Where is  cinema?</a:t>
            </a:r>
            <a:endParaRPr lang="en-US" sz="2000" b="1" dirty="0"/>
          </a:p>
        </p:txBody>
      </p:sp>
      <p:sp>
        <p:nvSpPr>
          <p:cNvPr id="26" name="Oval Callout 25"/>
          <p:cNvSpPr/>
          <p:nvPr/>
        </p:nvSpPr>
        <p:spPr>
          <a:xfrm>
            <a:off x="749815" y="4183797"/>
            <a:ext cx="3429000" cy="1378803"/>
          </a:xfrm>
          <a:prstGeom prst="wedgeEllipseCallou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It’s  next to the restaurant.</a:t>
            </a:r>
            <a:endParaRPr lang="en-US" sz="2000" b="1" dirty="0"/>
          </a:p>
        </p:txBody>
      </p:sp>
      <p:sp>
        <p:nvSpPr>
          <p:cNvPr id="21" name="Rectangle 20"/>
          <p:cNvSpPr/>
          <p:nvPr/>
        </p:nvSpPr>
        <p:spPr>
          <a:xfrm>
            <a:off x="6258393" y="3630118"/>
            <a:ext cx="1596665" cy="62334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Agency FB" pitchFamily="34" charset="0"/>
              </a:rPr>
              <a:t>restaurant</a:t>
            </a:r>
          </a:p>
        </p:txBody>
      </p:sp>
    </p:spTree>
    <p:extLst>
      <p:ext uri="{BB962C8B-B14F-4D97-AF65-F5344CB8AC3E}">
        <p14:creationId xmlns:p14="http://schemas.microsoft.com/office/powerpoint/2010/main" val="2631601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6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Line 2"/>
          <p:cNvSpPr>
            <a:spLocks noChangeShapeType="1"/>
          </p:cNvSpPr>
          <p:nvPr/>
        </p:nvSpPr>
        <p:spPr bwMode="auto">
          <a:xfrm flipV="1">
            <a:off x="3505200" y="4267200"/>
            <a:ext cx="0" cy="2590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3" name="Line 3"/>
          <p:cNvSpPr>
            <a:spLocks noChangeShapeType="1"/>
          </p:cNvSpPr>
          <p:nvPr/>
        </p:nvSpPr>
        <p:spPr bwMode="auto">
          <a:xfrm>
            <a:off x="3886200" y="4724400"/>
            <a:ext cx="0" cy="213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4" name="Line 4"/>
          <p:cNvSpPr>
            <a:spLocks noChangeShapeType="1"/>
          </p:cNvSpPr>
          <p:nvPr/>
        </p:nvSpPr>
        <p:spPr bwMode="auto">
          <a:xfrm>
            <a:off x="3886200" y="4724400"/>
            <a:ext cx="525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5" name="Line 5"/>
          <p:cNvSpPr>
            <a:spLocks noChangeShapeType="1"/>
          </p:cNvSpPr>
          <p:nvPr/>
        </p:nvSpPr>
        <p:spPr bwMode="auto">
          <a:xfrm flipV="1">
            <a:off x="3886200" y="4253459"/>
            <a:ext cx="525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6" name="Line 6"/>
          <p:cNvSpPr>
            <a:spLocks noChangeShapeType="1"/>
          </p:cNvSpPr>
          <p:nvPr/>
        </p:nvSpPr>
        <p:spPr bwMode="auto">
          <a:xfrm flipV="1">
            <a:off x="3886200" y="3276600"/>
            <a:ext cx="0" cy="97685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7" name="Line 7"/>
          <p:cNvSpPr>
            <a:spLocks noChangeShapeType="1"/>
          </p:cNvSpPr>
          <p:nvPr/>
        </p:nvSpPr>
        <p:spPr bwMode="auto">
          <a:xfrm>
            <a:off x="3886200" y="3276600"/>
            <a:ext cx="525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8" name="Line 8"/>
          <p:cNvSpPr>
            <a:spLocks noChangeShapeType="1"/>
          </p:cNvSpPr>
          <p:nvPr/>
        </p:nvSpPr>
        <p:spPr bwMode="auto">
          <a:xfrm>
            <a:off x="3886200" y="2743200"/>
            <a:ext cx="525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9" name="Line 9"/>
          <p:cNvSpPr>
            <a:spLocks noChangeShapeType="1"/>
          </p:cNvSpPr>
          <p:nvPr/>
        </p:nvSpPr>
        <p:spPr bwMode="auto">
          <a:xfrm flipV="1">
            <a:off x="3505200" y="35814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0" name="Line 10"/>
          <p:cNvSpPr>
            <a:spLocks noChangeShapeType="1"/>
          </p:cNvSpPr>
          <p:nvPr/>
        </p:nvSpPr>
        <p:spPr bwMode="auto">
          <a:xfrm flipH="1">
            <a:off x="0" y="3581400"/>
            <a:ext cx="3505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1" name="Line 11"/>
          <p:cNvSpPr>
            <a:spLocks noChangeShapeType="1"/>
          </p:cNvSpPr>
          <p:nvPr/>
        </p:nvSpPr>
        <p:spPr bwMode="auto">
          <a:xfrm flipH="1">
            <a:off x="0" y="3200400"/>
            <a:ext cx="3505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2" name="Line 12"/>
          <p:cNvSpPr>
            <a:spLocks noChangeShapeType="1"/>
          </p:cNvSpPr>
          <p:nvPr/>
        </p:nvSpPr>
        <p:spPr bwMode="auto">
          <a:xfrm flipV="1">
            <a:off x="3505200" y="0"/>
            <a:ext cx="0" cy="3200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3" name="Line 13"/>
          <p:cNvSpPr>
            <a:spLocks noChangeShapeType="1"/>
          </p:cNvSpPr>
          <p:nvPr/>
        </p:nvSpPr>
        <p:spPr bwMode="auto">
          <a:xfrm flipV="1">
            <a:off x="3886200" y="1600200"/>
            <a:ext cx="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4" name="Line 14"/>
          <p:cNvSpPr>
            <a:spLocks noChangeShapeType="1"/>
          </p:cNvSpPr>
          <p:nvPr/>
        </p:nvSpPr>
        <p:spPr bwMode="auto">
          <a:xfrm>
            <a:off x="3886200" y="1600200"/>
            <a:ext cx="525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5" name="Line 15"/>
          <p:cNvSpPr>
            <a:spLocks noChangeShapeType="1"/>
          </p:cNvSpPr>
          <p:nvPr/>
        </p:nvSpPr>
        <p:spPr bwMode="auto">
          <a:xfrm>
            <a:off x="3886200" y="914400"/>
            <a:ext cx="525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6" name="Line 16"/>
          <p:cNvSpPr>
            <a:spLocks noChangeShapeType="1"/>
          </p:cNvSpPr>
          <p:nvPr/>
        </p:nvSpPr>
        <p:spPr bwMode="auto">
          <a:xfrm flipV="1">
            <a:off x="3886200" y="0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047544" y="3630117"/>
            <a:ext cx="1596665" cy="62334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Agency FB" pitchFamily="34" charset="0"/>
              </a:rPr>
              <a:t>cinema</a:t>
            </a:r>
          </a:p>
        </p:txBody>
      </p:sp>
      <p:sp>
        <p:nvSpPr>
          <p:cNvPr id="5" name="Oval Callout 4"/>
          <p:cNvSpPr/>
          <p:nvPr/>
        </p:nvSpPr>
        <p:spPr>
          <a:xfrm>
            <a:off x="5105400" y="224998"/>
            <a:ext cx="3429000" cy="1378803"/>
          </a:xfrm>
          <a:prstGeom prst="wedgeEllipseCallou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Where is  the coffee shop?</a:t>
            </a:r>
            <a:endParaRPr lang="en-US" sz="2000" b="1" dirty="0"/>
          </a:p>
        </p:txBody>
      </p:sp>
      <p:sp>
        <p:nvSpPr>
          <p:cNvPr id="26" name="Oval Callout 25"/>
          <p:cNvSpPr/>
          <p:nvPr/>
        </p:nvSpPr>
        <p:spPr>
          <a:xfrm>
            <a:off x="749815" y="4183797"/>
            <a:ext cx="3429000" cy="1378803"/>
          </a:xfrm>
          <a:prstGeom prst="wedgeEllipseCallou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It’s between the cinema and the bank.</a:t>
            </a:r>
            <a:endParaRPr lang="en-US" sz="2000" b="1" dirty="0"/>
          </a:p>
        </p:txBody>
      </p:sp>
      <p:sp>
        <p:nvSpPr>
          <p:cNvPr id="21" name="Rectangle 20"/>
          <p:cNvSpPr/>
          <p:nvPr/>
        </p:nvSpPr>
        <p:spPr>
          <a:xfrm>
            <a:off x="7467600" y="3645108"/>
            <a:ext cx="1461022" cy="62334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Agency FB" pitchFamily="34" charset="0"/>
              </a:rPr>
              <a:t>bank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761113" y="3645108"/>
            <a:ext cx="1596665" cy="62334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gency FB" pitchFamily="34" charset="0"/>
              </a:rPr>
              <a:t>c</a:t>
            </a:r>
            <a:r>
              <a:rPr lang="en-US" sz="2000" b="1" dirty="0" smtClean="0">
                <a:solidFill>
                  <a:schemeClr val="bg1"/>
                </a:solidFill>
                <a:latin typeface="Agency FB" pitchFamily="34" charset="0"/>
              </a:rPr>
              <a:t>offee shop 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433612" y="253322"/>
            <a:ext cx="533416" cy="3928576"/>
          </a:xfrm>
          <a:prstGeom prst="rect">
            <a:avLst/>
          </a:prstGeom>
          <a:noFill/>
        </p:spPr>
        <p:txBody>
          <a:bodyPr vert="wordArtVert" wrap="none" rtlCol="0">
            <a:spAutoFit/>
          </a:bodyPr>
          <a:lstStyle/>
          <a:p>
            <a:r>
              <a:rPr lang="en-US" sz="2000" b="1" dirty="0" smtClean="0">
                <a:latin typeface="Agency FB" pitchFamily="34" charset="0"/>
              </a:rPr>
              <a:t>Manila Road</a:t>
            </a:r>
            <a:endParaRPr lang="en-US" sz="2000" b="1" dirty="0">
              <a:latin typeface="Agency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9862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6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Line 2"/>
          <p:cNvSpPr>
            <a:spLocks noChangeShapeType="1"/>
          </p:cNvSpPr>
          <p:nvPr/>
        </p:nvSpPr>
        <p:spPr bwMode="auto">
          <a:xfrm flipV="1">
            <a:off x="3505200" y="4267200"/>
            <a:ext cx="0" cy="2590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3" name="Line 3"/>
          <p:cNvSpPr>
            <a:spLocks noChangeShapeType="1"/>
          </p:cNvSpPr>
          <p:nvPr/>
        </p:nvSpPr>
        <p:spPr bwMode="auto">
          <a:xfrm>
            <a:off x="3886200" y="4724400"/>
            <a:ext cx="0" cy="213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4" name="Line 4"/>
          <p:cNvSpPr>
            <a:spLocks noChangeShapeType="1"/>
          </p:cNvSpPr>
          <p:nvPr/>
        </p:nvSpPr>
        <p:spPr bwMode="auto">
          <a:xfrm>
            <a:off x="3886200" y="4724400"/>
            <a:ext cx="525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5" name="Line 5"/>
          <p:cNvSpPr>
            <a:spLocks noChangeShapeType="1"/>
          </p:cNvSpPr>
          <p:nvPr/>
        </p:nvSpPr>
        <p:spPr bwMode="auto">
          <a:xfrm flipV="1">
            <a:off x="3886200" y="4253459"/>
            <a:ext cx="525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6" name="Line 6"/>
          <p:cNvSpPr>
            <a:spLocks noChangeShapeType="1"/>
          </p:cNvSpPr>
          <p:nvPr/>
        </p:nvSpPr>
        <p:spPr bwMode="auto">
          <a:xfrm flipV="1">
            <a:off x="3886200" y="3276600"/>
            <a:ext cx="0" cy="97685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7" name="Line 7"/>
          <p:cNvSpPr>
            <a:spLocks noChangeShapeType="1"/>
          </p:cNvSpPr>
          <p:nvPr/>
        </p:nvSpPr>
        <p:spPr bwMode="auto">
          <a:xfrm>
            <a:off x="3886200" y="3276600"/>
            <a:ext cx="525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8" name="Line 8"/>
          <p:cNvSpPr>
            <a:spLocks noChangeShapeType="1"/>
          </p:cNvSpPr>
          <p:nvPr/>
        </p:nvSpPr>
        <p:spPr bwMode="auto">
          <a:xfrm>
            <a:off x="3886200" y="2743200"/>
            <a:ext cx="525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9" name="Line 9"/>
          <p:cNvSpPr>
            <a:spLocks noChangeShapeType="1"/>
          </p:cNvSpPr>
          <p:nvPr/>
        </p:nvSpPr>
        <p:spPr bwMode="auto">
          <a:xfrm flipV="1">
            <a:off x="3505200" y="35814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0" name="Line 10"/>
          <p:cNvSpPr>
            <a:spLocks noChangeShapeType="1"/>
          </p:cNvSpPr>
          <p:nvPr/>
        </p:nvSpPr>
        <p:spPr bwMode="auto">
          <a:xfrm flipH="1">
            <a:off x="0" y="3581400"/>
            <a:ext cx="3505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1" name="Line 11"/>
          <p:cNvSpPr>
            <a:spLocks noChangeShapeType="1"/>
          </p:cNvSpPr>
          <p:nvPr/>
        </p:nvSpPr>
        <p:spPr bwMode="auto">
          <a:xfrm flipH="1">
            <a:off x="0" y="3200400"/>
            <a:ext cx="3505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2" name="Line 12"/>
          <p:cNvSpPr>
            <a:spLocks noChangeShapeType="1"/>
          </p:cNvSpPr>
          <p:nvPr/>
        </p:nvSpPr>
        <p:spPr bwMode="auto">
          <a:xfrm flipV="1">
            <a:off x="3505200" y="0"/>
            <a:ext cx="0" cy="3200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3" name="Line 13"/>
          <p:cNvSpPr>
            <a:spLocks noChangeShapeType="1"/>
          </p:cNvSpPr>
          <p:nvPr/>
        </p:nvSpPr>
        <p:spPr bwMode="auto">
          <a:xfrm flipV="1">
            <a:off x="3886200" y="1600200"/>
            <a:ext cx="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4" name="Line 14"/>
          <p:cNvSpPr>
            <a:spLocks noChangeShapeType="1"/>
          </p:cNvSpPr>
          <p:nvPr/>
        </p:nvSpPr>
        <p:spPr bwMode="auto">
          <a:xfrm>
            <a:off x="3886200" y="1600200"/>
            <a:ext cx="525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5" name="Line 15"/>
          <p:cNvSpPr>
            <a:spLocks noChangeShapeType="1"/>
          </p:cNvSpPr>
          <p:nvPr/>
        </p:nvSpPr>
        <p:spPr bwMode="auto">
          <a:xfrm>
            <a:off x="3886200" y="914400"/>
            <a:ext cx="525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6" name="Line 16"/>
          <p:cNvSpPr>
            <a:spLocks noChangeShapeType="1"/>
          </p:cNvSpPr>
          <p:nvPr/>
        </p:nvSpPr>
        <p:spPr bwMode="auto">
          <a:xfrm flipV="1">
            <a:off x="3886200" y="0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Oval Callout 4"/>
          <p:cNvSpPr/>
          <p:nvPr/>
        </p:nvSpPr>
        <p:spPr>
          <a:xfrm>
            <a:off x="5105400" y="224998"/>
            <a:ext cx="3429000" cy="1378803"/>
          </a:xfrm>
          <a:prstGeom prst="wedgeEllipseCallou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Where is  the  barber shop?</a:t>
            </a:r>
            <a:endParaRPr lang="en-US" sz="2000" b="1" dirty="0"/>
          </a:p>
        </p:txBody>
      </p:sp>
      <p:sp>
        <p:nvSpPr>
          <p:cNvPr id="26" name="Oval Callout 25"/>
          <p:cNvSpPr/>
          <p:nvPr/>
        </p:nvSpPr>
        <p:spPr>
          <a:xfrm>
            <a:off x="749814" y="4183797"/>
            <a:ext cx="3789423" cy="1607403"/>
          </a:xfrm>
          <a:prstGeom prst="wedgeEllipseCallou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It’s on the corner of Bangkok Road and </a:t>
            </a:r>
          </a:p>
          <a:p>
            <a:pPr algn="ctr"/>
            <a:r>
              <a:rPr lang="en-US" sz="2000" b="1" dirty="0" smtClean="0"/>
              <a:t>Manila Road.</a:t>
            </a:r>
            <a:endParaRPr lang="en-US" sz="2000" b="1" dirty="0"/>
          </a:p>
        </p:txBody>
      </p:sp>
      <p:sp>
        <p:nvSpPr>
          <p:cNvPr id="22" name="Rectangle 21"/>
          <p:cNvSpPr/>
          <p:nvPr/>
        </p:nvSpPr>
        <p:spPr>
          <a:xfrm>
            <a:off x="4047544" y="1989953"/>
            <a:ext cx="931118" cy="62334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gency FB" pitchFamily="34" charset="0"/>
              </a:rPr>
              <a:t>b</a:t>
            </a:r>
            <a:r>
              <a:rPr lang="en-US" sz="2000" b="1" dirty="0" smtClean="0">
                <a:solidFill>
                  <a:schemeClr val="bg1"/>
                </a:solidFill>
                <a:latin typeface="Agency FB" pitchFamily="34" charset="0"/>
              </a:rPr>
              <a:t>arber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Agency FB" pitchFamily="34" charset="0"/>
              </a:rPr>
              <a:t>s</a:t>
            </a:r>
            <a:r>
              <a:rPr lang="en-US" sz="2000" b="1" dirty="0" smtClean="0">
                <a:solidFill>
                  <a:schemeClr val="bg1"/>
                </a:solidFill>
                <a:latin typeface="Agency FB" pitchFamily="34" charset="0"/>
              </a:rPr>
              <a:t>hop 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433612" y="253322"/>
            <a:ext cx="533416" cy="3928576"/>
          </a:xfrm>
          <a:prstGeom prst="rect">
            <a:avLst/>
          </a:prstGeom>
          <a:noFill/>
        </p:spPr>
        <p:txBody>
          <a:bodyPr vert="wordArtVert" wrap="none" rtlCol="0">
            <a:spAutoFit/>
          </a:bodyPr>
          <a:lstStyle/>
          <a:p>
            <a:r>
              <a:rPr lang="en-US" sz="2000" b="1" dirty="0" smtClean="0">
                <a:latin typeface="Agency FB" pitchFamily="34" charset="0"/>
              </a:rPr>
              <a:t>Manila Road</a:t>
            </a:r>
            <a:endParaRPr lang="en-US" sz="2000" b="1" dirty="0">
              <a:latin typeface="Agency FB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 rot="16200000">
            <a:off x="5260910" y="2037195"/>
            <a:ext cx="492443" cy="1935787"/>
          </a:xfrm>
          <a:prstGeom prst="rect">
            <a:avLst/>
          </a:prstGeom>
          <a:noFill/>
        </p:spPr>
        <p:txBody>
          <a:bodyPr vert="vert" wrap="none" rtlCol="0">
            <a:spAutoFit/>
          </a:bodyPr>
          <a:lstStyle/>
          <a:p>
            <a:r>
              <a:rPr lang="en-US" sz="2000" b="1" dirty="0" smtClean="0">
                <a:latin typeface="Agency FB" pitchFamily="34" charset="0"/>
              </a:rPr>
              <a:t>B a n g k o k   R o a d </a:t>
            </a:r>
            <a:endParaRPr lang="en-US" sz="2000" b="1" dirty="0">
              <a:latin typeface="Agency FB" pitchFamily="34" charset="0"/>
            </a:endParaRPr>
          </a:p>
        </p:txBody>
      </p:sp>
      <p:sp>
        <p:nvSpPr>
          <p:cNvPr id="27" name="Oval Callout 26"/>
          <p:cNvSpPr/>
          <p:nvPr/>
        </p:nvSpPr>
        <p:spPr>
          <a:xfrm>
            <a:off x="76200" y="781946"/>
            <a:ext cx="3429000" cy="1378803"/>
          </a:xfrm>
          <a:prstGeom prst="wedgeEllipseCallou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It’s on Bangkok Road.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59743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6" grpId="0" animBg="1"/>
      <p:bldP spid="27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Line 2"/>
          <p:cNvSpPr>
            <a:spLocks noChangeShapeType="1"/>
          </p:cNvSpPr>
          <p:nvPr/>
        </p:nvSpPr>
        <p:spPr bwMode="auto">
          <a:xfrm flipV="1">
            <a:off x="3505200" y="4267200"/>
            <a:ext cx="0" cy="2590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3" name="Line 3"/>
          <p:cNvSpPr>
            <a:spLocks noChangeShapeType="1"/>
          </p:cNvSpPr>
          <p:nvPr/>
        </p:nvSpPr>
        <p:spPr bwMode="auto">
          <a:xfrm>
            <a:off x="3886200" y="4724400"/>
            <a:ext cx="0" cy="213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4" name="Line 4"/>
          <p:cNvSpPr>
            <a:spLocks noChangeShapeType="1"/>
          </p:cNvSpPr>
          <p:nvPr/>
        </p:nvSpPr>
        <p:spPr bwMode="auto">
          <a:xfrm>
            <a:off x="3886200" y="4724400"/>
            <a:ext cx="525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5" name="Line 5"/>
          <p:cNvSpPr>
            <a:spLocks noChangeShapeType="1"/>
          </p:cNvSpPr>
          <p:nvPr/>
        </p:nvSpPr>
        <p:spPr bwMode="auto">
          <a:xfrm flipV="1">
            <a:off x="3886200" y="4253459"/>
            <a:ext cx="525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6" name="Line 6"/>
          <p:cNvSpPr>
            <a:spLocks noChangeShapeType="1"/>
          </p:cNvSpPr>
          <p:nvPr/>
        </p:nvSpPr>
        <p:spPr bwMode="auto">
          <a:xfrm flipV="1">
            <a:off x="3886200" y="3276600"/>
            <a:ext cx="0" cy="97685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7" name="Line 7"/>
          <p:cNvSpPr>
            <a:spLocks noChangeShapeType="1"/>
          </p:cNvSpPr>
          <p:nvPr/>
        </p:nvSpPr>
        <p:spPr bwMode="auto">
          <a:xfrm>
            <a:off x="3886200" y="3276600"/>
            <a:ext cx="525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8" name="Line 8"/>
          <p:cNvSpPr>
            <a:spLocks noChangeShapeType="1"/>
          </p:cNvSpPr>
          <p:nvPr/>
        </p:nvSpPr>
        <p:spPr bwMode="auto">
          <a:xfrm>
            <a:off x="3886200" y="2743200"/>
            <a:ext cx="525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9" name="Line 9"/>
          <p:cNvSpPr>
            <a:spLocks noChangeShapeType="1"/>
          </p:cNvSpPr>
          <p:nvPr/>
        </p:nvSpPr>
        <p:spPr bwMode="auto">
          <a:xfrm flipV="1">
            <a:off x="3505200" y="35814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0" name="Line 10"/>
          <p:cNvSpPr>
            <a:spLocks noChangeShapeType="1"/>
          </p:cNvSpPr>
          <p:nvPr/>
        </p:nvSpPr>
        <p:spPr bwMode="auto">
          <a:xfrm flipH="1">
            <a:off x="0" y="3581400"/>
            <a:ext cx="3505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1" name="Line 11"/>
          <p:cNvSpPr>
            <a:spLocks noChangeShapeType="1"/>
          </p:cNvSpPr>
          <p:nvPr/>
        </p:nvSpPr>
        <p:spPr bwMode="auto">
          <a:xfrm flipH="1">
            <a:off x="0" y="3200400"/>
            <a:ext cx="3505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2" name="Line 12"/>
          <p:cNvSpPr>
            <a:spLocks noChangeShapeType="1"/>
          </p:cNvSpPr>
          <p:nvPr/>
        </p:nvSpPr>
        <p:spPr bwMode="auto">
          <a:xfrm flipV="1">
            <a:off x="3505200" y="0"/>
            <a:ext cx="0" cy="3200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3" name="Line 13"/>
          <p:cNvSpPr>
            <a:spLocks noChangeShapeType="1"/>
          </p:cNvSpPr>
          <p:nvPr/>
        </p:nvSpPr>
        <p:spPr bwMode="auto">
          <a:xfrm flipV="1">
            <a:off x="3886200" y="1600200"/>
            <a:ext cx="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4" name="Line 14"/>
          <p:cNvSpPr>
            <a:spLocks noChangeShapeType="1"/>
          </p:cNvSpPr>
          <p:nvPr/>
        </p:nvSpPr>
        <p:spPr bwMode="auto">
          <a:xfrm>
            <a:off x="3886200" y="1600200"/>
            <a:ext cx="525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5" name="Line 15"/>
          <p:cNvSpPr>
            <a:spLocks noChangeShapeType="1"/>
          </p:cNvSpPr>
          <p:nvPr/>
        </p:nvSpPr>
        <p:spPr bwMode="auto">
          <a:xfrm>
            <a:off x="3886200" y="914400"/>
            <a:ext cx="525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6" name="Line 16"/>
          <p:cNvSpPr>
            <a:spLocks noChangeShapeType="1"/>
          </p:cNvSpPr>
          <p:nvPr/>
        </p:nvSpPr>
        <p:spPr bwMode="auto">
          <a:xfrm flipV="1">
            <a:off x="3886200" y="0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Oval Callout 4"/>
          <p:cNvSpPr/>
          <p:nvPr/>
        </p:nvSpPr>
        <p:spPr>
          <a:xfrm>
            <a:off x="4953000" y="4724400"/>
            <a:ext cx="3429000" cy="1378803"/>
          </a:xfrm>
          <a:prstGeom prst="wedgeEllipseCallou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Where is  the  children’s playground?</a:t>
            </a:r>
            <a:endParaRPr lang="en-US" sz="2000" b="1" dirty="0"/>
          </a:p>
        </p:txBody>
      </p:sp>
      <p:sp>
        <p:nvSpPr>
          <p:cNvPr id="22" name="Rectangle 21"/>
          <p:cNvSpPr/>
          <p:nvPr/>
        </p:nvSpPr>
        <p:spPr>
          <a:xfrm rot="16200000">
            <a:off x="1732067" y="1288529"/>
            <a:ext cx="2541642" cy="62334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Agency FB" pitchFamily="34" charset="0"/>
              </a:rPr>
              <a:t>Museum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433612" y="253322"/>
            <a:ext cx="533416" cy="3928576"/>
          </a:xfrm>
          <a:prstGeom prst="rect">
            <a:avLst/>
          </a:prstGeom>
          <a:noFill/>
        </p:spPr>
        <p:txBody>
          <a:bodyPr vert="wordArtVert" wrap="none" rtlCol="0">
            <a:spAutoFit/>
          </a:bodyPr>
          <a:lstStyle/>
          <a:p>
            <a:r>
              <a:rPr lang="en-US" sz="2000" b="1" dirty="0" smtClean="0">
                <a:latin typeface="Agency FB" pitchFamily="34" charset="0"/>
              </a:rPr>
              <a:t>Manila Road</a:t>
            </a:r>
            <a:endParaRPr lang="en-US" sz="2000" b="1" dirty="0">
              <a:latin typeface="Agency FB" pitchFamily="34" charset="0"/>
            </a:endParaRPr>
          </a:p>
        </p:txBody>
      </p:sp>
      <p:sp>
        <p:nvSpPr>
          <p:cNvPr id="27" name="Oval Callout 26"/>
          <p:cNvSpPr/>
          <p:nvPr/>
        </p:nvSpPr>
        <p:spPr>
          <a:xfrm>
            <a:off x="94313" y="4208755"/>
            <a:ext cx="3029887" cy="1378803"/>
          </a:xfrm>
          <a:prstGeom prst="wedgeEllipseCallou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It’s behind the museum.</a:t>
            </a:r>
            <a:endParaRPr lang="en-US" sz="2000" b="1" dirty="0"/>
          </a:p>
        </p:txBody>
      </p:sp>
      <p:pic>
        <p:nvPicPr>
          <p:cNvPr id="1026" name="Picture 2" descr="http://images.clipartpanda.com/playground-clipart-aTqeE888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6400" y="457200"/>
            <a:ext cx="1294888" cy="1816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http://www.clipartlord.com/wp-content/uploads/2014/02/slid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6" descr="http://www.clipartlord.com/wp-content/uploads/2014/02/slide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2" name="Picture 8" descr="http://cliparts.co/cliparts/kAT/b47/kATb47yi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815" y="840431"/>
            <a:ext cx="1547919" cy="1377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7711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7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1 Marcador de fecha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/>
          <a:p>
            <a:pPr defTabSz="820738"/>
            <a:fld id="{A424B427-8712-44AB-8751-3D2B60315A5D}" type="datetime1">
              <a:rPr lang="en-US"/>
              <a:pPr defTabSz="820738"/>
              <a:t>4/9/2017</a:t>
            </a:fld>
            <a:endParaRPr lang="en-US"/>
          </a:p>
        </p:txBody>
      </p:sp>
      <p:sp>
        <p:nvSpPr>
          <p:cNvPr id="14339" name="2 Marcador de pie de página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pPr defTabSz="820738"/>
            <a:r>
              <a:rPr lang="en-US"/>
              <a:t>hermiyanto_i@yahoo.co.id</a:t>
            </a:r>
          </a:p>
        </p:txBody>
      </p:sp>
      <p:sp>
        <p:nvSpPr>
          <p:cNvPr id="14340" name="3 Marcador de número de diapositiva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defTabSz="820738"/>
            <a:fld id="{B48B5728-0C3A-4B91-B66E-E33DF06B023B}" type="slidenum">
              <a:rPr lang="en-US"/>
              <a:pPr defTabSz="820738"/>
              <a:t>58</a:t>
            </a:fld>
            <a:endParaRPr lang="en-US"/>
          </a:p>
        </p:txBody>
      </p:sp>
      <p:pic>
        <p:nvPicPr>
          <p:cNvPr id="14341" name="Picture 5" descr="56D5E36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-560439"/>
            <a:ext cx="9144000" cy="7467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ular Callout 2"/>
          <p:cNvSpPr/>
          <p:nvPr/>
        </p:nvSpPr>
        <p:spPr>
          <a:xfrm>
            <a:off x="1188593" y="1382180"/>
            <a:ext cx="3810000" cy="3162301"/>
          </a:xfrm>
          <a:prstGeom prst="wedgeRectCallou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Agency FB" pitchFamily="34" charset="0"/>
              </a:rPr>
              <a:t>First say where the building is  located in picture 1.</a:t>
            </a:r>
          </a:p>
          <a:p>
            <a:pPr algn="ctr"/>
            <a:r>
              <a:rPr lang="en-US" sz="2400" b="1" dirty="0" smtClean="0">
                <a:latin typeface="Agency FB" pitchFamily="34" charset="0"/>
              </a:rPr>
              <a:t>Then say where the same building is located in picture 2.</a:t>
            </a:r>
          </a:p>
          <a:p>
            <a:pPr algn="ctr"/>
            <a:r>
              <a:rPr lang="en-US" sz="2400" b="1" dirty="0" smtClean="0">
                <a:latin typeface="Agency FB" pitchFamily="34" charset="0"/>
              </a:rPr>
              <a:t>Click enter to continue.</a:t>
            </a:r>
            <a:endParaRPr lang="en-US" sz="2400" b="1" dirty="0">
              <a:latin typeface="Agency FB" pitchFamily="34" charset="0"/>
            </a:endParaRPr>
          </a:p>
        </p:txBody>
      </p:sp>
      <p:sp>
        <p:nvSpPr>
          <p:cNvPr id="4" name="Line Callout 3 (Border and Accent Bar) 3"/>
          <p:cNvSpPr/>
          <p:nvPr/>
        </p:nvSpPr>
        <p:spPr>
          <a:xfrm>
            <a:off x="6983921" y="2119160"/>
            <a:ext cx="1447799" cy="911352"/>
          </a:xfrm>
          <a:prstGeom prst="accent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-158606"/>
              <a:gd name="adj8" fmla="val -36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Agency FB" pitchFamily="34" charset="0"/>
              </a:rPr>
              <a:t>1. </a:t>
            </a:r>
            <a:r>
              <a:rPr lang="en-US" b="1" dirty="0">
                <a:latin typeface="Agency FB" pitchFamily="34" charset="0"/>
              </a:rPr>
              <a:t> </a:t>
            </a:r>
            <a:r>
              <a:rPr lang="en-US" b="1" dirty="0" smtClean="0">
                <a:latin typeface="Agency FB" pitchFamily="34" charset="0"/>
              </a:rPr>
              <a:t>Parking lot</a:t>
            </a:r>
            <a:endParaRPr lang="en-US" b="1" dirty="0">
              <a:latin typeface="Agency FB" pitchFamily="34" charset="0"/>
            </a:endParaRPr>
          </a:p>
        </p:txBody>
      </p:sp>
      <p:sp>
        <p:nvSpPr>
          <p:cNvPr id="19" name="Line Callout 3 (Border and Accent Bar) 18"/>
          <p:cNvSpPr/>
          <p:nvPr/>
        </p:nvSpPr>
        <p:spPr>
          <a:xfrm>
            <a:off x="6139115" y="4607914"/>
            <a:ext cx="1447799" cy="911352"/>
          </a:xfrm>
          <a:prstGeom prst="accent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-24873"/>
              <a:gd name="adj8" fmla="val -99345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Agency FB" pitchFamily="34" charset="0"/>
              </a:rPr>
              <a:t>1.  Parking lot</a:t>
            </a:r>
            <a:endParaRPr lang="en-US" b="1" dirty="0">
              <a:latin typeface="Agency FB" pitchFamily="34" charset="0"/>
            </a:endParaRPr>
          </a:p>
        </p:txBody>
      </p:sp>
      <p:sp>
        <p:nvSpPr>
          <p:cNvPr id="20" name="Line Callout 3 (Border and Accent Bar) 19"/>
          <p:cNvSpPr/>
          <p:nvPr/>
        </p:nvSpPr>
        <p:spPr>
          <a:xfrm>
            <a:off x="7582544" y="1903476"/>
            <a:ext cx="1447799" cy="911352"/>
          </a:xfrm>
          <a:prstGeom prst="accent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-59972"/>
              <a:gd name="adj8" fmla="val -124212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Agency FB" pitchFamily="34" charset="0"/>
              </a:rPr>
              <a:t>2. Newsstand</a:t>
            </a:r>
            <a:endParaRPr lang="en-US" b="1" dirty="0">
              <a:latin typeface="Agency FB" pitchFamily="34" charset="0"/>
            </a:endParaRPr>
          </a:p>
        </p:txBody>
      </p:sp>
      <p:sp>
        <p:nvSpPr>
          <p:cNvPr id="21" name="Line Callout 3 (Border and Accent Bar) 20"/>
          <p:cNvSpPr/>
          <p:nvPr/>
        </p:nvSpPr>
        <p:spPr>
          <a:xfrm>
            <a:off x="5867400" y="5382227"/>
            <a:ext cx="1447799" cy="911352"/>
          </a:xfrm>
          <a:prstGeom prst="accent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-121193"/>
              <a:gd name="adj8" fmla="val 3175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Agency FB" pitchFamily="34" charset="0"/>
              </a:rPr>
              <a:t>2.  Newsstand</a:t>
            </a:r>
            <a:endParaRPr lang="en-US" b="1" dirty="0">
              <a:latin typeface="Agency FB" pitchFamily="34" charset="0"/>
            </a:endParaRPr>
          </a:p>
        </p:txBody>
      </p:sp>
      <p:sp>
        <p:nvSpPr>
          <p:cNvPr id="22" name="Line Callout 3 (Border and Accent Bar) 21"/>
          <p:cNvSpPr/>
          <p:nvPr/>
        </p:nvSpPr>
        <p:spPr>
          <a:xfrm>
            <a:off x="7315199" y="770121"/>
            <a:ext cx="1447799" cy="911352"/>
          </a:xfrm>
          <a:prstGeom prst="accent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-31062"/>
              <a:gd name="adj8" fmla="val -14241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Agency FB" pitchFamily="34" charset="0"/>
              </a:rPr>
              <a:t>3. Shoe Store</a:t>
            </a:r>
            <a:endParaRPr lang="en-US" b="1" dirty="0">
              <a:latin typeface="Agency FB" pitchFamily="34" charset="0"/>
            </a:endParaRPr>
          </a:p>
        </p:txBody>
      </p:sp>
      <p:sp>
        <p:nvSpPr>
          <p:cNvPr id="23" name="Line Callout 3 (Border and Accent Bar) 22"/>
          <p:cNvSpPr/>
          <p:nvPr/>
        </p:nvSpPr>
        <p:spPr>
          <a:xfrm>
            <a:off x="7315198" y="4898949"/>
            <a:ext cx="1447799" cy="911352"/>
          </a:xfrm>
          <a:prstGeom prst="accent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-9038"/>
              <a:gd name="adj8" fmla="val -108313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Agency FB" pitchFamily="34" charset="0"/>
              </a:rPr>
              <a:t>3.  Shoe Stop</a:t>
            </a:r>
            <a:endParaRPr lang="en-US" b="1" dirty="0">
              <a:latin typeface="Agency FB" pitchFamily="34" charset="0"/>
            </a:endParaRPr>
          </a:p>
        </p:txBody>
      </p:sp>
      <p:sp>
        <p:nvSpPr>
          <p:cNvPr id="24" name="Line Callout 3 (Border and Accent Bar) 23"/>
          <p:cNvSpPr/>
          <p:nvPr/>
        </p:nvSpPr>
        <p:spPr>
          <a:xfrm>
            <a:off x="7467599" y="1895595"/>
            <a:ext cx="1447799" cy="911352"/>
          </a:xfrm>
          <a:prstGeom prst="accent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-51469"/>
              <a:gd name="adj8" fmla="val -206638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gency FB" pitchFamily="34" charset="0"/>
              </a:rPr>
              <a:t>4</a:t>
            </a:r>
            <a:r>
              <a:rPr lang="en-US" b="1" dirty="0" smtClean="0">
                <a:latin typeface="Agency FB" pitchFamily="34" charset="0"/>
              </a:rPr>
              <a:t>.  Internet Cafe</a:t>
            </a:r>
            <a:endParaRPr lang="en-US" b="1" dirty="0">
              <a:latin typeface="Agency FB" pitchFamily="34" charset="0"/>
            </a:endParaRPr>
          </a:p>
        </p:txBody>
      </p:sp>
      <p:sp>
        <p:nvSpPr>
          <p:cNvPr id="25" name="Line Callout 3 (Border and Accent Bar) 24"/>
          <p:cNvSpPr/>
          <p:nvPr/>
        </p:nvSpPr>
        <p:spPr>
          <a:xfrm>
            <a:off x="7467598" y="5822405"/>
            <a:ext cx="1447799" cy="911352"/>
          </a:xfrm>
          <a:prstGeom prst="accent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-68085"/>
              <a:gd name="adj8" fmla="val 48188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gency FB" pitchFamily="34" charset="0"/>
              </a:rPr>
              <a:t>5</a:t>
            </a:r>
            <a:r>
              <a:rPr lang="en-US" b="1" dirty="0" smtClean="0">
                <a:latin typeface="Agency FB" pitchFamily="34" charset="0"/>
              </a:rPr>
              <a:t>. Bus stop</a:t>
            </a:r>
            <a:endParaRPr lang="en-US" b="1" dirty="0">
              <a:latin typeface="Agency FB" pitchFamily="34" charset="0"/>
            </a:endParaRPr>
          </a:p>
        </p:txBody>
      </p:sp>
      <p:sp>
        <p:nvSpPr>
          <p:cNvPr id="26" name="Line Callout 3 (Border and Accent Bar) 25"/>
          <p:cNvSpPr/>
          <p:nvPr/>
        </p:nvSpPr>
        <p:spPr>
          <a:xfrm>
            <a:off x="4274694" y="2252566"/>
            <a:ext cx="1447799" cy="911352"/>
          </a:xfrm>
          <a:prstGeom prst="accent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-51469"/>
              <a:gd name="adj8" fmla="val -206638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Agency FB" pitchFamily="34" charset="0"/>
              </a:rPr>
              <a:t>5.  Bus stop</a:t>
            </a:r>
            <a:endParaRPr lang="en-US" b="1" dirty="0">
              <a:latin typeface="Agency FB" pitchFamily="34" charset="0"/>
            </a:endParaRPr>
          </a:p>
        </p:txBody>
      </p:sp>
      <p:sp>
        <p:nvSpPr>
          <p:cNvPr id="27" name="Line Callout 3 (Border and Accent Bar) 26"/>
          <p:cNvSpPr/>
          <p:nvPr/>
        </p:nvSpPr>
        <p:spPr>
          <a:xfrm>
            <a:off x="7552839" y="2574836"/>
            <a:ext cx="1447799" cy="911352"/>
          </a:xfrm>
          <a:prstGeom prst="accent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246245"/>
              <a:gd name="adj8" fmla="val -200426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gency FB" pitchFamily="34" charset="0"/>
              </a:rPr>
              <a:t>4</a:t>
            </a:r>
            <a:r>
              <a:rPr lang="en-US" b="1" dirty="0" smtClean="0">
                <a:latin typeface="Agency FB" pitchFamily="34" charset="0"/>
              </a:rPr>
              <a:t>.  Internet Cafe</a:t>
            </a:r>
            <a:endParaRPr lang="en-US" b="1" dirty="0">
              <a:latin typeface="Agency FB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4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2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143000"/>
            <a:ext cx="2808157" cy="838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3A601CA-10C1-4759-BA46-410CFAAE4FB1}" type="datetime1">
              <a:rPr lang="en-US" smtClean="0"/>
              <a:pPr>
                <a:defRPr/>
              </a:pPr>
              <a:t>4/9/2017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553D0C-8AB8-46A6-B1A4-6279E9963254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750" y="304800"/>
            <a:ext cx="1864875" cy="2209800"/>
          </a:xfrm>
          <a:prstGeom prst="rect">
            <a:avLst/>
          </a:prstGeom>
        </p:spPr>
      </p:pic>
      <p:pic>
        <p:nvPicPr>
          <p:cNvPr id="3074" name="Picture 2" descr="http://www.spijkenieuws.nl/artiekel_fotos/foto_2419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2400" y="3276600"/>
            <a:ext cx="1600200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clker.com/cliparts/0/0/3/6/1207431590894014785automobile%20car%20white.svg.med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1258135"/>
            <a:ext cx="19431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://www.clker.com/cliparts/d/5/a/2/1194984892354648651sortie_issue_de_secours_01.svg.med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800" y="0"/>
            <a:ext cx="2857500" cy="145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clker.com/cliparts/a/d/9/2/1251574583750200236Emergency-exit-sign.svg.me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1485" y="2369437"/>
            <a:ext cx="2304529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img.directindustry.com/images_di/photo-g/led-safety-lighting-emergency-exit-29464-2851113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2407" y="-118228"/>
            <a:ext cx="3485786" cy="275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://www.clker.com/cliparts/d/8/5/b/1195427724688380074fire_cefa_01.svg.med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9977" y="4083781"/>
            <a:ext cx="2857500" cy="282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://vector.us/files/images/1/1/113851/hotel_motel_sleeping_accomodation_clip_art.jpg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2400" y="-9041"/>
            <a:ext cx="1871662" cy="1812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0111" y="-118228"/>
            <a:ext cx="2133600" cy="2196105"/>
          </a:xfrm>
          <a:prstGeom prst="rect">
            <a:avLst/>
          </a:prstGeom>
        </p:spPr>
      </p:pic>
      <p:pic>
        <p:nvPicPr>
          <p:cNvPr id="5124" name="Picture 4" descr="http://www.clker.com/cliparts/9/7/b/7/12065640201906459233Rfc1394_Single_Bed.svg.med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19488" y="2077877"/>
            <a:ext cx="2857500" cy="160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www.clker.com/cliparts/5/7/7/0/1224784745939178462tiothy_City_Art_Deco.svg.med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02932" y="3457575"/>
            <a:ext cx="4152900" cy="279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www.nextevent.com.au/images/stories/hotel_logo/Holiday_Inn_logo.jpg">
            <a:hlinkClick r:id="rId16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02932" y="1945010"/>
            <a:ext cx="2752725" cy="1378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50657" y="944907"/>
            <a:ext cx="14606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tx2"/>
                </a:solidFill>
                <a:latin typeface="Agency FB" pitchFamily="34" charset="0"/>
              </a:rPr>
              <a:t>Airport</a:t>
            </a:r>
            <a:endParaRPr lang="en-US" sz="4000" b="1" dirty="0">
              <a:solidFill>
                <a:schemeClr val="tx2"/>
              </a:solidFill>
              <a:latin typeface="Agency FB" pitchFamily="34" charset="0"/>
            </a:endParaRPr>
          </a:p>
        </p:txBody>
      </p:sp>
      <p:pic>
        <p:nvPicPr>
          <p:cNvPr id="1026" name="Picture 2" descr="http://images.clipartpanda.com/airport-clipart-13682980591123534915airport-256-md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788687"/>
            <a:ext cx="4267200" cy="426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0452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rved Left Arrow 5"/>
          <p:cNvSpPr/>
          <p:nvPr/>
        </p:nvSpPr>
        <p:spPr>
          <a:xfrm rot="16433630">
            <a:off x="3871986" y="723051"/>
            <a:ext cx="2011495" cy="4447538"/>
          </a:xfrm>
          <a:prstGeom prst="curvedLef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219200" y="1257106"/>
            <a:ext cx="7924800" cy="990600"/>
          </a:xfrm>
        </p:spPr>
        <p:txBody>
          <a:bodyPr>
            <a:noAutofit/>
          </a:bodyPr>
          <a:lstStyle/>
          <a:p>
            <a:r>
              <a:rPr lang="en-US" sz="6000" b="1" cap="none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gency FB" pitchFamily="34" charset="0"/>
              </a:rPr>
              <a:t>over</a:t>
            </a:r>
            <a:r>
              <a:rPr lang="en-US" sz="6000" b="1" cap="none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gency FB" pitchFamily="34" charset="0"/>
              </a:rPr>
              <a:t/>
            </a:r>
            <a:br>
              <a:rPr lang="en-US" sz="6000" b="1" cap="none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gency FB" pitchFamily="34" charset="0"/>
              </a:rPr>
            </a:br>
            <a:endParaRPr lang="en-US" sz="6000" b="1" cap="none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Agency FB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3A601CA-10C1-4759-BA46-410CFAAE4FB1}" type="datetime1">
              <a:rPr lang="en-US" smtClean="0"/>
              <a:pPr>
                <a:defRPr/>
              </a:pPr>
              <a:t>4/9/2017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553D0C-8AB8-46A6-B1A4-6279E9963254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5" name="Cube 4"/>
          <p:cNvSpPr/>
          <p:nvPr/>
        </p:nvSpPr>
        <p:spPr>
          <a:xfrm>
            <a:off x="3048000" y="3811249"/>
            <a:ext cx="3124200" cy="2743200"/>
          </a:xfrm>
          <a:prstGeom prst="cub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 descr="http://freeimagesarchive.com/data/media/210/Soccer+Bal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808" y="2276009"/>
            <a:ext cx="1588583" cy="13416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09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143000"/>
            <a:ext cx="2808157" cy="838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3A601CA-10C1-4759-BA46-410CFAAE4FB1}" type="datetime1">
              <a:rPr lang="en-US" smtClean="0"/>
              <a:pPr>
                <a:defRPr/>
              </a:pPr>
              <a:t>4/9/2017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553D0C-8AB8-46A6-B1A4-6279E9963254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  <p:pic>
        <p:nvPicPr>
          <p:cNvPr id="3074" name="Picture 2" descr="http://www.spijkenieuws.nl/artiekel_fotos/foto_2419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2400" y="3276600"/>
            <a:ext cx="1600200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80155" y="888394"/>
            <a:ext cx="20553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tx2"/>
                </a:solidFill>
                <a:latin typeface="Agency FB" pitchFamily="34" charset="0"/>
              </a:rPr>
              <a:t>Post office</a:t>
            </a:r>
            <a:endParaRPr lang="en-US" sz="4000" b="1" dirty="0">
              <a:solidFill>
                <a:schemeClr val="tx2"/>
              </a:solidFill>
              <a:latin typeface="Agency FB" pitchFamily="34" charset="0"/>
            </a:endParaRPr>
          </a:p>
        </p:txBody>
      </p:sp>
      <p:pic>
        <p:nvPicPr>
          <p:cNvPr id="2052" name="Picture 4" descr="http://images.clipartpanda.com/post-office-building-clipart-post-office-building-clipart-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438400"/>
            <a:ext cx="4982848" cy="4325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http://www.clker.com/cliparts/e/2/9/5/1194984444932772061postage_stamp_jarno_vasa_.svg.med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048000"/>
            <a:ext cx="2644082" cy="19474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8461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143000"/>
            <a:ext cx="2808157" cy="838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3A601CA-10C1-4759-BA46-410CFAAE4FB1}" type="datetime1">
              <a:rPr lang="en-US" smtClean="0"/>
              <a:pPr>
                <a:defRPr/>
              </a:pPr>
              <a:t>4/9/2017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553D0C-8AB8-46A6-B1A4-6279E9963254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  <p:pic>
        <p:nvPicPr>
          <p:cNvPr id="3074" name="Picture 2" descr="http://www.spijkenieuws.nl/artiekel_fotos/foto_2419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2400" y="3276600"/>
            <a:ext cx="1600200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68714" y="1219200"/>
            <a:ext cx="10839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tx2"/>
                </a:solidFill>
                <a:latin typeface="Agency FB" pitchFamily="34" charset="0"/>
              </a:rPr>
              <a:t>Hotel</a:t>
            </a:r>
            <a:endParaRPr lang="en-US" sz="4000" b="1" dirty="0">
              <a:solidFill>
                <a:schemeClr val="tx2"/>
              </a:solidFill>
              <a:latin typeface="Agency FB" pitchFamily="34" charset="0"/>
            </a:endParaRPr>
          </a:p>
        </p:txBody>
      </p:sp>
      <p:pic>
        <p:nvPicPr>
          <p:cNvPr id="3" name="Picture 2" descr="http://www.clipartlord.com/wp-content/uploads/2014/10/hotel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905444"/>
            <a:ext cx="5330825" cy="54481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144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143000"/>
            <a:ext cx="2808157" cy="838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3A601CA-10C1-4759-BA46-410CFAAE4FB1}" type="datetime1">
              <a:rPr lang="en-US" smtClean="0"/>
              <a:pPr>
                <a:defRPr/>
              </a:pPr>
              <a:t>4/9/2017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553D0C-8AB8-46A6-B1A4-6279E9963254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  <p:pic>
        <p:nvPicPr>
          <p:cNvPr id="3074" name="Picture 2" descr="http://www.spijkenieuws.nl/artiekel_fotos/foto_2419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2400" y="3276600"/>
            <a:ext cx="1600200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01067" y="1066800"/>
            <a:ext cx="19511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tx2"/>
                </a:solidFill>
                <a:latin typeface="Agency FB" pitchFamily="34" charset="0"/>
              </a:rPr>
              <a:t>Pharmacy</a:t>
            </a:r>
            <a:endParaRPr lang="en-US" sz="4000" b="1" dirty="0">
              <a:solidFill>
                <a:schemeClr val="tx2"/>
              </a:solidFill>
              <a:latin typeface="Agency FB" pitchFamily="34" charset="0"/>
            </a:endParaRPr>
          </a:p>
        </p:txBody>
      </p:sp>
      <p:pic>
        <p:nvPicPr>
          <p:cNvPr id="4098" name="Picture 2" descr="http://www.clipartlord.com/wp-content/uploads/2012/11/medicine-bottl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42" y="1905000"/>
            <a:ext cx="4457958" cy="3276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photos.gograph.com/thumbs/CSP/CSP175/k1755047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82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30" y="2209800"/>
            <a:ext cx="1619250" cy="16192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571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143000"/>
            <a:ext cx="2808157" cy="838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3A601CA-10C1-4759-BA46-410CFAAE4FB1}" type="datetime1">
              <a:rPr lang="en-US" smtClean="0"/>
              <a:pPr>
                <a:defRPr/>
              </a:pPr>
              <a:t>4/9/2017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553D0C-8AB8-46A6-B1A4-6279E9963254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  <p:pic>
        <p:nvPicPr>
          <p:cNvPr id="3074" name="Picture 2" descr="http://www.spijkenieuws.nl/artiekel_fotos/foto_2419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2400" y="3276600"/>
            <a:ext cx="1600200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5597" y="1093856"/>
            <a:ext cx="28200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tx2"/>
                </a:solidFill>
                <a:latin typeface="Agency FB" pitchFamily="34" charset="0"/>
              </a:rPr>
              <a:t>Railway station</a:t>
            </a:r>
            <a:endParaRPr lang="en-US" sz="4000" b="1" dirty="0">
              <a:solidFill>
                <a:schemeClr val="tx2"/>
              </a:solidFill>
              <a:latin typeface="Agency FB" pitchFamily="34" charset="0"/>
            </a:endParaRPr>
          </a:p>
        </p:txBody>
      </p:sp>
      <p:pic>
        <p:nvPicPr>
          <p:cNvPr id="5122" name="Picture 2" descr="http://cliparts.co/cliparts/BTg/KKq/BTgKKqGR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447799"/>
            <a:ext cx="4819650" cy="48768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images.clipartpanda.com/suitcase-clipart-luggage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45687">
            <a:off x="1640262" y="3036229"/>
            <a:ext cx="1524000" cy="36734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0905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143000"/>
            <a:ext cx="2808157" cy="838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3A601CA-10C1-4759-BA46-410CFAAE4FB1}" type="datetime1">
              <a:rPr lang="en-US" smtClean="0"/>
              <a:pPr>
                <a:defRPr/>
              </a:pPr>
              <a:t>4/9/2017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553D0C-8AB8-46A6-B1A4-6279E9963254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  <p:pic>
        <p:nvPicPr>
          <p:cNvPr id="3074" name="Picture 2" descr="http://www.spijkenieuws.nl/artiekel_fotos/foto_2419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2400" y="3276600"/>
            <a:ext cx="1600200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10493" y="1295400"/>
            <a:ext cx="14638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2"/>
                </a:solidFill>
                <a:latin typeface="Agency FB" pitchFamily="34" charset="0"/>
              </a:rPr>
              <a:t>C</a:t>
            </a:r>
            <a:r>
              <a:rPr lang="en-US" sz="4000" b="1" dirty="0" smtClean="0">
                <a:solidFill>
                  <a:schemeClr val="tx2"/>
                </a:solidFill>
                <a:latin typeface="Agency FB" pitchFamily="34" charset="0"/>
              </a:rPr>
              <a:t>inema</a:t>
            </a:r>
            <a:endParaRPr lang="en-US" sz="4000" b="1" dirty="0">
              <a:solidFill>
                <a:schemeClr val="tx2"/>
              </a:solidFill>
              <a:latin typeface="Agency FB" pitchFamily="34" charset="0"/>
            </a:endParaRPr>
          </a:p>
        </p:txBody>
      </p:sp>
      <p:pic>
        <p:nvPicPr>
          <p:cNvPr id="6146" name="Picture 2" descr="http://cdn.1001freedownloads.com/vector/thumb/64074/cinema-pengui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143000"/>
            <a:ext cx="2978943" cy="3809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http://www.clker.com/cliparts/D/2/s/O/Y/s/mother-son-watching-movie-theater-h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10143"/>
            <a:ext cx="4337387" cy="26287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3985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143000"/>
            <a:ext cx="2808157" cy="838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3A601CA-10C1-4759-BA46-410CFAAE4FB1}" type="datetime1">
              <a:rPr lang="en-US" smtClean="0"/>
              <a:pPr>
                <a:defRPr/>
              </a:pPr>
              <a:t>4/9/2017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553D0C-8AB8-46A6-B1A4-6279E9963254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  <p:pic>
        <p:nvPicPr>
          <p:cNvPr id="3074" name="Picture 2" descr="http://www.spijkenieuws.nl/artiekel_fotos/foto_2419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2400" y="3276600"/>
            <a:ext cx="1600200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55426" y="1066800"/>
            <a:ext cx="21275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2"/>
                </a:solidFill>
                <a:latin typeface="Agency FB" pitchFamily="34" charset="0"/>
              </a:rPr>
              <a:t>R</a:t>
            </a:r>
            <a:r>
              <a:rPr lang="en-US" sz="4000" b="1" dirty="0" smtClean="0">
                <a:solidFill>
                  <a:schemeClr val="tx2"/>
                </a:solidFill>
                <a:latin typeface="Agency FB" pitchFamily="34" charset="0"/>
              </a:rPr>
              <a:t>estaurant</a:t>
            </a:r>
            <a:endParaRPr lang="en-US" sz="4000" b="1" dirty="0">
              <a:solidFill>
                <a:schemeClr val="tx2"/>
              </a:solidFill>
              <a:latin typeface="Agency FB" pitchFamily="34" charset="0"/>
            </a:endParaRPr>
          </a:p>
        </p:txBody>
      </p:sp>
      <p:pic>
        <p:nvPicPr>
          <p:cNvPr id="7170" name="Picture 2" descr="http://cliparts.co/cliparts/kAT/bey/kATbey5i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600200"/>
            <a:ext cx="4208145" cy="4753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8944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45920" y1="87500" x2="33073" y2="96644"/>
                        <a14:foregroundMark x1="10069" y1="96644" x2="0" y2="95602"/>
                        <a14:foregroundMark x1="89931" y1="95949" x2="97743" y2="86574"/>
                        <a14:foregroundMark x1="70486" y1="83218" x2="61372" y2="80787"/>
                        <a14:foregroundMark x1="55556" y1="12153" x2="54774" y2="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108" y="1825625"/>
            <a:ext cx="5801784" cy="43513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553D0C-8AB8-46A6-B1A4-6279E9963254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85800" y="1066800"/>
            <a:ext cx="14269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tx2"/>
                </a:solidFill>
                <a:latin typeface="Agency FB" pitchFamily="34" charset="0"/>
              </a:rPr>
              <a:t>Temple</a:t>
            </a:r>
            <a:endParaRPr lang="en-US" sz="4000" b="1" dirty="0">
              <a:solidFill>
                <a:schemeClr val="tx2"/>
              </a:solidFill>
              <a:latin typeface="Agency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9704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057400"/>
            <a:ext cx="2895600" cy="3581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3A601CA-10C1-4759-BA46-410CFAAE4FB1}" type="datetime1">
              <a:rPr lang="en-US" smtClean="0"/>
              <a:pPr>
                <a:defRPr/>
              </a:pPr>
              <a:t>4/9/2017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553D0C-8AB8-46A6-B1A4-6279E9963254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  <p:pic>
        <p:nvPicPr>
          <p:cNvPr id="1026" name="Picture 2" descr="http://www.stopsignsandmore.com/images/Product/medium/1589.gif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600200"/>
            <a:ext cx="2033587" cy="1666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thestar.com/content/dam/thestar/news/ttc/2013/02/26/ttc_redesigns_its_bus_stops_and_station_maps/bus_logo.jpg.size.xxlarge.letterbox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2576279"/>
            <a:ext cx="2907311" cy="1952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clker.com/cliparts/a/e/7/a/1194985162469795488bus1_jarno_vasamaa_01.svg.me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058119"/>
            <a:ext cx="2857500" cy="1466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clker.com/cliparts/d/f/8/c/11949890831591148613aiga_arriving_flights_.svg.med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555090"/>
            <a:ext cx="2057400" cy="284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72912" y="762000"/>
            <a:ext cx="16962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tx2"/>
                </a:solidFill>
                <a:latin typeface="Agency FB" pitchFamily="34" charset="0"/>
              </a:rPr>
              <a:t>Bus stop</a:t>
            </a:r>
            <a:endParaRPr lang="en-US" sz="4000" b="1" dirty="0">
              <a:solidFill>
                <a:schemeClr val="tx2"/>
              </a:solidFill>
              <a:latin typeface="Agency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963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3A601CA-10C1-4759-BA46-410CFAAE4FB1}" type="datetime1">
              <a:rPr lang="en-US" smtClean="0"/>
              <a:pPr>
                <a:defRPr/>
              </a:pPr>
              <a:t>4/9/2017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553D0C-8AB8-46A6-B1A4-6279E9963254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  <p:pic>
        <p:nvPicPr>
          <p:cNvPr id="1026" name="Picture 2" descr="http://www.chaloklumbayphangan.com/wp-content/uploads/2011/01/at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752600"/>
            <a:ext cx="2743200" cy="45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syoncloud.com/sites/default/file2/Ban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525" y="2817494"/>
            <a:ext cx="4762500" cy="3571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81000" y="877122"/>
            <a:ext cx="41424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tx2"/>
                </a:solidFill>
                <a:latin typeface="Agency FB" pitchFamily="34" charset="0"/>
              </a:rPr>
              <a:t>Bank and ATM machine</a:t>
            </a:r>
            <a:endParaRPr lang="en-US" sz="4000" b="1" dirty="0">
              <a:solidFill>
                <a:schemeClr val="tx2"/>
              </a:solidFill>
              <a:latin typeface="Agency FB" pitchFamily="34" charset="0"/>
            </a:endParaRPr>
          </a:p>
        </p:txBody>
      </p:sp>
      <p:pic>
        <p:nvPicPr>
          <p:cNvPr id="3" name="Picture 2" descr="http://www.clker.com/cliparts/g/0/x/l/X/M/debit-credit-card-hi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42371">
            <a:off x="4515264" y="1506444"/>
            <a:ext cx="2234954" cy="12925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4180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http://www.digitalpolitical.com/wp-content/uploads/2013/03/Theater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152399"/>
            <a:ext cx="96774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3A601CA-10C1-4759-BA46-410CFAAE4FB1}" type="datetime1">
              <a:rPr lang="en-US" smtClean="0"/>
              <a:pPr>
                <a:defRPr/>
              </a:pPr>
              <a:t>4/9/2017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553D0C-8AB8-46A6-B1A4-6279E9963254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  <p:pic>
        <p:nvPicPr>
          <p:cNvPr id="4098" name="Picture 2" descr="http://medicinemound.com/wp-content/uploads/2010/06/Hospital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648012"/>
            <a:ext cx="259080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www.clker.com/cliparts/A/3/e/y/g/B/cartoon-orchestra-leader-md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514600"/>
            <a:ext cx="1402830" cy="2124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243700" y="1824098"/>
            <a:ext cx="317907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gency FB" pitchFamily="34" charset="0"/>
              </a:rPr>
              <a:t>Theater</a:t>
            </a:r>
            <a:endParaRPr lang="en-US" sz="4000" b="1" dirty="0" smtClean="0">
              <a:solidFill>
                <a:schemeClr val="accent2">
                  <a:lumMod val="75000"/>
                </a:schemeClr>
              </a:solidFill>
              <a:latin typeface="Agency FB" pitchFamily="34" charset="0"/>
            </a:endParaRPr>
          </a:p>
          <a:p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gency FB" pitchFamily="34" charset="0"/>
              </a:rPr>
              <a:t>Music and Drama</a:t>
            </a:r>
            <a:endParaRPr lang="en-US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gency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9402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447800" y="2590800"/>
            <a:ext cx="7467600" cy="841248"/>
          </a:xfrm>
        </p:spPr>
        <p:txBody>
          <a:bodyPr>
            <a:noAutofit/>
          </a:bodyPr>
          <a:lstStyle/>
          <a:p>
            <a:r>
              <a:rPr lang="en-US" sz="6000" b="1" cap="none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gency FB" pitchFamily="34" charset="0"/>
              </a:rPr>
              <a:t>on</a:t>
            </a:r>
            <a:r>
              <a:rPr lang="en-US" sz="6000" cap="non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gency FB" pitchFamily="34" charset="0"/>
              </a:rPr>
              <a:t/>
            </a:r>
            <a:br>
              <a:rPr lang="en-US" sz="6000" cap="non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gency FB" pitchFamily="34" charset="0"/>
              </a:rPr>
            </a:br>
            <a:endParaRPr lang="en-US" sz="6000" cap="none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gency FB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3A601CA-10C1-4759-BA46-410CFAAE4FB1}" type="datetime1">
              <a:rPr lang="en-US" smtClean="0"/>
              <a:pPr>
                <a:defRPr/>
              </a:pPr>
              <a:t>4/9/2017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553D0C-8AB8-46A6-B1A4-6279E9963254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5" name="Cube 4"/>
          <p:cNvSpPr/>
          <p:nvPr/>
        </p:nvSpPr>
        <p:spPr>
          <a:xfrm>
            <a:off x="2971800" y="3048000"/>
            <a:ext cx="3124200" cy="2743200"/>
          </a:xfrm>
          <a:prstGeom prst="cub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 descr="http://freeimagesarchive.com/data/media/210/Soccer+Bal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608" y="2211901"/>
            <a:ext cx="1588583" cy="13416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702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600200"/>
            <a:ext cx="5942182" cy="4525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3A601CA-10C1-4759-BA46-410CFAAE4FB1}" type="datetime1">
              <a:rPr lang="en-US" smtClean="0"/>
              <a:pPr>
                <a:defRPr/>
              </a:pPr>
              <a:t>4/9/2017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553D0C-8AB8-46A6-B1A4-6279E9963254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  <p:pic>
        <p:nvPicPr>
          <p:cNvPr id="2050" name="Picture 2" descr="http://www.clipartlord.com/wp-content/uploads/2014/09/policeman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438400"/>
            <a:ext cx="2347092" cy="3863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838200" y="1143000"/>
            <a:ext cx="23278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tx2"/>
                </a:solidFill>
                <a:latin typeface="Agency FB" pitchFamily="34" charset="0"/>
              </a:rPr>
              <a:t>Police office</a:t>
            </a:r>
            <a:endParaRPr lang="en-US" sz="4000" b="1" dirty="0">
              <a:solidFill>
                <a:schemeClr val="tx2"/>
              </a:solidFill>
              <a:latin typeface="Agency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034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011453"/>
            <a:ext cx="3886200" cy="3979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3A601CA-10C1-4759-BA46-410CFAAE4FB1}" type="datetime1">
              <a:rPr lang="en-US" smtClean="0"/>
              <a:pPr>
                <a:defRPr/>
              </a:pPr>
              <a:t>4/9/2017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553D0C-8AB8-46A6-B1A4-6279E9963254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  <p:pic>
        <p:nvPicPr>
          <p:cNvPr id="4098" name="Picture 2" descr="http://medicinemound.com/wp-content/uploads/2010/06/Hospital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648012"/>
            <a:ext cx="259080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clker.com/cliparts/7/N/9/Y/a/O/nurse-md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905000"/>
            <a:ext cx="2400300" cy="2857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102" name="Picture 6" descr="http://www.clker.com/cliparts/a/5/5/a/11949851251394260900ambulans_romus_01.svg.med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676400"/>
            <a:ext cx="3178539" cy="1390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://www.clker.com/cliparts/1/4/7/0/1207314060955899368hospital%20blue.svg.me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33800" y="4495800"/>
            <a:ext cx="1562100" cy="1562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92899" y="939946"/>
            <a:ext cx="16979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tx2"/>
                </a:solidFill>
                <a:latin typeface="Agency FB" pitchFamily="34" charset="0"/>
              </a:rPr>
              <a:t>Hospital </a:t>
            </a:r>
            <a:endParaRPr lang="en-US" sz="4000" b="1" dirty="0">
              <a:solidFill>
                <a:schemeClr val="tx2"/>
              </a:solidFill>
              <a:latin typeface="Agency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1437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Line 2"/>
          <p:cNvSpPr>
            <a:spLocks noChangeShapeType="1"/>
          </p:cNvSpPr>
          <p:nvPr/>
        </p:nvSpPr>
        <p:spPr bwMode="auto">
          <a:xfrm flipV="1">
            <a:off x="3505200" y="4267200"/>
            <a:ext cx="0" cy="2590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3" name="Line 3"/>
          <p:cNvSpPr>
            <a:spLocks noChangeShapeType="1"/>
          </p:cNvSpPr>
          <p:nvPr/>
        </p:nvSpPr>
        <p:spPr bwMode="auto">
          <a:xfrm>
            <a:off x="3886200" y="4724400"/>
            <a:ext cx="0" cy="213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4" name="Line 4"/>
          <p:cNvSpPr>
            <a:spLocks noChangeShapeType="1"/>
          </p:cNvSpPr>
          <p:nvPr/>
        </p:nvSpPr>
        <p:spPr bwMode="auto">
          <a:xfrm>
            <a:off x="5640338" y="4724400"/>
            <a:ext cx="350366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5" name="Line 5"/>
          <p:cNvSpPr>
            <a:spLocks noChangeShapeType="1"/>
          </p:cNvSpPr>
          <p:nvPr/>
        </p:nvSpPr>
        <p:spPr bwMode="auto">
          <a:xfrm flipV="1">
            <a:off x="5635342" y="4393367"/>
            <a:ext cx="350865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6" name="Line 6"/>
          <p:cNvSpPr>
            <a:spLocks noChangeShapeType="1"/>
          </p:cNvSpPr>
          <p:nvPr/>
        </p:nvSpPr>
        <p:spPr bwMode="auto">
          <a:xfrm flipV="1">
            <a:off x="3886200" y="3276600"/>
            <a:ext cx="0" cy="111676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7" name="Line 7"/>
          <p:cNvSpPr>
            <a:spLocks noChangeShapeType="1"/>
          </p:cNvSpPr>
          <p:nvPr/>
        </p:nvSpPr>
        <p:spPr bwMode="auto">
          <a:xfrm>
            <a:off x="3886200" y="3276600"/>
            <a:ext cx="525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8" name="Line 8"/>
          <p:cNvSpPr>
            <a:spLocks noChangeShapeType="1"/>
          </p:cNvSpPr>
          <p:nvPr/>
        </p:nvSpPr>
        <p:spPr bwMode="auto">
          <a:xfrm>
            <a:off x="3886200" y="2743200"/>
            <a:ext cx="525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9" name="Line 9"/>
          <p:cNvSpPr>
            <a:spLocks noChangeShapeType="1"/>
          </p:cNvSpPr>
          <p:nvPr/>
        </p:nvSpPr>
        <p:spPr bwMode="auto">
          <a:xfrm flipV="1">
            <a:off x="3505200" y="35814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0" name="Line 10"/>
          <p:cNvSpPr>
            <a:spLocks noChangeShapeType="1"/>
          </p:cNvSpPr>
          <p:nvPr/>
        </p:nvSpPr>
        <p:spPr bwMode="auto">
          <a:xfrm flipH="1">
            <a:off x="0" y="3581400"/>
            <a:ext cx="3505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1" name="Line 11"/>
          <p:cNvSpPr>
            <a:spLocks noChangeShapeType="1"/>
          </p:cNvSpPr>
          <p:nvPr/>
        </p:nvSpPr>
        <p:spPr bwMode="auto">
          <a:xfrm flipH="1">
            <a:off x="0" y="3200400"/>
            <a:ext cx="3505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2" name="Line 12"/>
          <p:cNvSpPr>
            <a:spLocks noChangeShapeType="1"/>
          </p:cNvSpPr>
          <p:nvPr/>
        </p:nvSpPr>
        <p:spPr bwMode="auto">
          <a:xfrm flipV="1">
            <a:off x="3505200" y="381000"/>
            <a:ext cx="0" cy="2819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3" name="Line 13"/>
          <p:cNvSpPr>
            <a:spLocks noChangeShapeType="1"/>
          </p:cNvSpPr>
          <p:nvPr/>
        </p:nvSpPr>
        <p:spPr bwMode="auto">
          <a:xfrm flipV="1">
            <a:off x="3886200" y="1600200"/>
            <a:ext cx="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6" name="Line 16"/>
          <p:cNvSpPr>
            <a:spLocks noChangeShapeType="1"/>
          </p:cNvSpPr>
          <p:nvPr/>
        </p:nvSpPr>
        <p:spPr bwMode="auto">
          <a:xfrm flipV="1">
            <a:off x="3886200" y="3810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2" name="Picture 2" descr="http://t1.gstatic.com/images?q=tbn:ANd9GcSO5Z3gXCFFjgamtcwtFhDK5x1V9rmeBssidk2foZ-l7B8xtaoz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451" y="1700213"/>
            <a:ext cx="539749" cy="700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12701" y="2459623"/>
            <a:ext cx="1790875" cy="4616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Agency FB" pitchFamily="34" charset="0"/>
              </a:rPr>
              <a:t>Cross</a:t>
            </a:r>
            <a:r>
              <a:rPr lang="en-US" sz="2400" dirty="0" smtClean="0">
                <a:latin typeface="Agency FB" pitchFamily="34" charset="0"/>
              </a:rPr>
              <a:t> the street</a:t>
            </a:r>
            <a:endParaRPr lang="en-US" sz="2400" dirty="0">
              <a:latin typeface="Agency FB" pitchFamily="34" charset="0"/>
            </a:endParaRPr>
          </a:p>
        </p:txBody>
      </p:sp>
      <p:pic>
        <p:nvPicPr>
          <p:cNvPr id="24" name="Picture 12" descr="https://encrypted-tbn1.google.com/images?q=tbn:ANd9GcTkFQx0W4hWv1RWVEorw-YDvJgAeips3eeKuACzyOHIikeKRT-U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56069">
            <a:off x="387296" y="3805400"/>
            <a:ext cx="2733116" cy="2904517"/>
          </a:xfrm>
          <a:prstGeom prst="rect">
            <a:avLst/>
          </a:prstGeom>
          <a:noFill/>
        </p:spPr>
      </p:pic>
      <p:pic>
        <p:nvPicPr>
          <p:cNvPr id="25" name="Picture 2" descr="http://t1.gstatic.com/images?q=tbn:ANd9GcSO5Z3gXCFFjgamtcwtFhDK5x1V9rmeBssidk2foZ-l7B8xtaoz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867" y="4393367"/>
            <a:ext cx="387349" cy="58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30487" y="5660010"/>
            <a:ext cx="1810111" cy="4616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Agency FB" pitchFamily="34" charset="0"/>
              </a:rPr>
              <a:t>Cross</a:t>
            </a:r>
            <a:r>
              <a:rPr lang="en-US" sz="2400" dirty="0" smtClean="0">
                <a:latin typeface="Agency FB" pitchFamily="34" charset="0"/>
              </a:rPr>
              <a:t> the bridge</a:t>
            </a:r>
            <a:endParaRPr lang="en-US" sz="2400" dirty="0">
              <a:latin typeface="Agency FB" pitchFamily="34" charset="0"/>
            </a:endParaRPr>
          </a:p>
        </p:txBody>
      </p:sp>
      <p:sp>
        <p:nvSpPr>
          <p:cNvPr id="26" name="Line 12"/>
          <p:cNvSpPr>
            <a:spLocks noChangeShapeType="1"/>
          </p:cNvSpPr>
          <p:nvPr/>
        </p:nvSpPr>
        <p:spPr bwMode="auto">
          <a:xfrm flipV="1">
            <a:off x="5334000" y="3276600"/>
            <a:ext cx="0" cy="111676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Line 12"/>
          <p:cNvSpPr>
            <a:spLocks noChangeShapeType="1"/>
          </p:cNvSpPr>
          <p:nvPr/>
        </p:nvSpPr>
        <p:spPr bwMode="auto">
          <a:xfrm flipV="1">
            <a:off x="5635342" y="3276600"/>
            <a:ext cx="0" cy="112055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" name="Line 12"/>
          <p:cNvSpPr>
            <a:spLocks noChangeShapeType="1"/>
          </p:cNvSpPr>
          <p:nvPr/>
        </p:nvSpPr>
        <p:spPr bwMode="auto">
          <a:xfrm flipV="1">
            <a:off x="3886200" y="4393367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Line 12"/>
          <p:cNvSpPr>
            <a:spLocks noChangeShapeType="1"/>
          </p:cNvSpPr>
          <p:nvPr/>
        </p:nvSpPr>
        <p:spPr bwMode="auto">
          <a:xfrm flipV="1">
            <a:off x="5334000" y="4724400"/>
            <a:ext cx="0" cy="213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Line 12"/>
          <p:cNvSpPr>
            <a:spLocks noChangeShapeType="1"/>
          </p:cNvSpPr>
          <p:nvPr/>
        </p:nvSpPr>
        <p:spPr bwMode="auto">
          <a:xfrm flipV="1">
            <a:off x="5635342" y="4724400"/>
            <a:ext cx="4996" cy="213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" name="Line 12"/>
          <p:cNvSpPr>
            <a:spLocks noChangeShapeType="1"/>
          </p:cNvSpPr>
          <p:nvPr/>
        </p:nvSpPr>
        <p:spPr bwMode="auto">
          <a:xfrm flipV="1">
            <a:off x="3886200" y="4724400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2" name="Picture 2" descr="http://t1.gstatic.com/images?q=tbn:ANd9GcSO5Z3gXCFFjgamtcwtFhDK5x1V9rmeBssidk2foZ-l7B8xtaoz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984112"/>
            <a:ext cx="539749" cy="700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4676036" y="5147101"/>
            <a:ext cx="1731564" cy="8309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Agency FB" pitchFamily="34" charset="0"/>
              </a:rPr>
              <a:t>Cross</a:t>
            </a:r>
            <a:r>
              <a:rPr lang="en-US" sz="2400" dirty="0" smtClean="0">
                <a:latin typeface="Agency FB" pitchFamily="34" charset="0"/>
              </a:rPr>
              <a:t> </a:t>
            </a:r>
            <a:endParaRPr lang="en-US" sz="2400" dirty="0">
              <a:latin typeface="Agency FB" pitchFamily="34" charset="0"/>
            </a:endParaRPr>
          </a:p>
          <a:p>
            <a:r>
              <a:rPr lang="en-US" sz="2400" dirty="0">
                <a:latin typeface="Agency FB" pitchFamily="34" charset="0"/>
              </a:rPr>
              <a:t>t</a:t>
            </a:r>
            <a:r>
              <a:rPr lang="en-US" sz="2400" dirty="0" smtClean="0">
                <a:latin typeface="Agency FB" pitchFamily="34" charset="0"/>
              </a:rPr>
              <a:t>he intersection</a:t>
            </a:r>
            <a:endParaRPr lang="en-US" sz="2400" dirty="0">
              <a:latin typeface="Agency FB" pitchFamily="34" charset="0"/>
            </a:endParaRPr>
          </a:p>
        </p:txBody>
      </p:sp>
      <p:cxnSp>
        <p:nvCxnSpPr>
          <p:cNvPr id="37" name="Straight Connector 36"/>
          <p:cNvCxnSpPr>
            <a:stCxn id="15376" idx="0"/>
          </p:cNvCxnSpPr>
          <p:nvPr/>
        </p:nvCxnSpPr>
        <p:spPr>
          <a:xfrm rot="5400000" flipH="1" flipV="1">
            <a:off x="6019800" y="-1219200"/>
            <a:ext cx="1588" cy="42672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rot="5400000" flipH="1" flipV="1">
            <a:off x="6019006" y="-532606"/>
            <a:ext cx="1588" cy="42672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rot="5400000" flipH="1" flipV="1">
            <a:off x="7885906" y="648494"/>
            <a:ext cx="534988" cy="1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rot="5400000">
            <a:off x="7582694" y="2170906"/>
            <a:ext cx="1143000" cy="1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rot="5400000">
            <a:off x="7696200" y="1524000"/>
            <a:ext cx="2438400" cy="1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9037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2667000" y="3733800"/>
            <a:ext cx="2139696" cy="4243615"/>
          </a:xfrm>
        </p:spPr>
        <p:txBody>
          <a:bodyPr>
            <a:normAutofit/>
          </a:bodyPr>
          <a:lstStyle/>
          <a:p>
            <a:endParaRPr lang="en-US" sz="2400" b="1" dirty="0" smtClean="0">
              <a:latin typeface="Agency FB" pitchFamily="34" charset="0"/>
            </a:endParaRPr>
          </a:p>
          <a:p>
            <a:endParaRPr lang="en-US" sz="2400" b="1" dirty="0">
              <a:latin typeface="Agency FB" pitchFamily="34" charset="0"/>
            </a:endParaRPr>
          </a:p>
          <a:p>
            <a:endParaRPr lang="en-US" sz="2400" b="1" dirty="0" smtClean="0">
              <a:latin typeface="Agency FB" pitchFamily="34" charset="0"/>
            </a:endParaRPr>
          </a:p>
          <a:p>
            <a:r>
              <a:rPr lang="en-US" sz="3600" b="1" dirty="0" smtClean="0">
                <a:latin typeface="Agency FB" pitchFamily="34" charset="0"/>
              </a:rPr>
              <a:t>Go straight</a:t>
            </a:r>
            <a:endParaRPr lang="th-TH" sz="3600" b="1" dirty="0">
              <a:latin typeface="Agency FB" pitchFamily="34" charset="0"/>
            </a:endParaRPr>
          </a:p>
        </p:txBody>
      </p:sp>
      <p:sp>
        <p:nvSpPr>
          <p:cNvPr id="8" name="Striped Right Arrow 7"/>
          <p:cNvSpPr/>
          <p:nvPr/>
        </p:nvSpPr>
        <p:spPr>
          <a:xfrm rot="16200000">
            <a:off x="9715500" y="1181100"/>
            <a:ext cx="2895600" cy="175260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026" name="Picture 2" descr="http://www.edupic.net/Images/SocialStudies/compass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181600"/>
            <a:ext cx="1219200" cy="1133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://vector.me/files/images/1/0/100133/green_right_double_arrows_set_clip_art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66118" y1="17097" x2="90118" y2="522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585913" y="1157287"/>
            <a:ext cx="4048125" cy="29527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417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191000"/>
            <a:ext cx="2133600" cy="2286000"/>
          </a:xfrm>
        </p:spPr>
      </p:pic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1752600" y="2286000"/>
            <a:ext cx="2139696" cy="4243615"/>
          </a:xfrm>
        </p:spPr>
        <p:txBody>
          <a:bodyPr>
            <a:normAutofit/>
          </a:bodyPr>
          <a:lstStyle/>
          <a:p>
            <a:endParaRPr lang="en-US" sz="2400" b="1" dirty="0" smtClean="0">
              <a:latin typeface="Agency FB" pitchFamily="34" charset="0"/>
            </a:endParaRPr>
          </a:p>
          <a:p>
            <a:r>
              <a:rPr lang="en-US" sz="3600" b="1" dirty="0" smtClean="0">
                <a:latin typeface="Agency FB" pitchFamily="34" charset="0"/>
              </a:rPr>
              <a:t>Turn right</a:t>
            </a:r>
            <a:endParaRPr lang="th-TH" sz="3600" b="1" dirty="0">
              <a:latin typeface="Agency FB" pitchFamily="34" charset="0"/>
            </a:endParaRPr>
          </a:p>
        </p:txBody>
      </p:sp>
      <p:pic>
        <p:nvPicPr>
          <p:cNvPr id="2054" name="Picture 6" descr="http://vector.me/files/images/1/0/100133/green_right_double_arrows_set_clip_art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9765">
                        <a14:foregroundMark x1="12471" y1="16129" x2="35294" y2="496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752600"/>
            <a:ext cx="4048125" cy="29527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9362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6019800" y="1233993"/>
            <a:ext cx="2139696" cy="3045846"/>
          </a:xfrm>
        </p:spPr>
        <p:txBody>
          <a:bodyPr>
            <a:normAutofit/>
          </a:bodyPr>
          <a:lstStyle/>
          <a:p>
            <a:endParaRPr lang="en-US" sz="2400" b="1" dirty="0" smtClean="0">
              <a:latin typeface="Agency FB" pitchFamily="34" charset="0"/>
            </a:endParaRPr>
          </a:p>
          <a:p>
            <a:endParaRPr lang="en-US" sz="2400" b="1" dirty="0">
              <a:latin typeface="Agency FB" pitchFamily="34" charset="0"/>
            </a:endParaRPr>
          </a:p>
          <a:p>
            <a:endParaRPr lang="en-US" sz="2400" b="1" dirty="0" smtClean="0">
              <a:latin typeface="Agency FB" pitchFamily="34" charset="0"/>
            </a:endParaRPr>
          </a:p>
          <a:p>
            <a:r>
              <a:rPr lang="en-US" sz="3600" b="1" dirty="0" smtClean="0">
                <a:latin typeface="Agency FB" pitchFamily="34" charset="0"/>
              </a:rPr>
              <a:t>Turn left..</a:t>
            </a:r>
            <a:endParaRPr lang="th-TH" sz="3600" b="1" dirty="0">
              <a:latin typeface="Agency FB" pitchFamily="34" charset="0"/>
            </a:endParaRPr>
          </a:p>
        </p:txBody>
      </p:sp>
      <p:sp>
        <p:nvSpPr>
          <p:cNvPr id="8" name="Striped Right Arrow 7"/>
          <p:cNvSpPr/>
          <p:nvPr/>
        </p:nvSpPr>
        <p:spPr>
          <a:xfrm rot="10800000">
            <a:off x="-4114800" y="1097522"/>
            <a:ext cx="2895600" cy="1566862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3074" name="Picture 2" descr="http://icons.iconarchive.com/icons/aha-soft/travel/256/compass-ic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334000"/>
            <a:ext cx="990600" cy="1107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://png-3.vector.me/files/images/1/7/170852/green_left_double_arrows_set_clip_art_thumb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6683" y1="13103" x2="12563" y2="51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00200"/>
            <a:ext cx="4191000" cy="3046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501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Line 4"/>
          <p:cNvSpPr>
            <a:spLocks noChangeShapeType="1"/>
          </p:cNvSpPr>
          <p:nvPr/>
        </p:nvSpPr>
        <p:spPr bwMode="auto">
          <a:xfrm>
            <a:off x="3987777" y="4762334"/>
            <a:ext cx="51691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7" name="Line 5"/>
          <p:cNvSpPr>
            <a:spLocks noChangeShapeType="1"/>
          </p:cNvSpPr>
          <p:nvPr/>
        </p:nvSpPr>
        <p:spPr bwMode="auto">
          <a:xfrm>
            <a:off x="3975314" y="4190670"/>
            <a:ext cx="5181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8" name="Line 6"/>
          <p:cNvSpPr>
            <a:spLocks noChangeShapeType="1"/>
          </p:cNvSpPr>
          <p:nvPr/>
        </p:nvSpPr>
        <p:spPr bwMode="auto">
          <a:xfrm flipH="1" flipV="1">
            <a:off x="3974862" y="3200401"/>
            <a:ext cx="0" cy="99026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9" name="Line 7"/>
          <p:cNvSpPr>
            <a:spLocks noChangeShapeType="1"/>
          </p:cNvSpPr>
          <p:nvPr/>
        </p:nvSpPr>
        <p:spPr bwMode="auto">
          <a:xfrm>
            <a:off x="3962396" y="3200401"/>
            <a:ext cx="5181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0" name="Line 8"/>
          <p:cNvSpPr>
            <a:spLocks noChangeShapeType="1"/>
          </p:cNvSpPr>
          <p:nvPr/>
        </p:nvSpPr>
        <p:spPr bwMode="auto">
          <a:xfrm>
            <a:off x="3962400" y="2736933"/>
            <a:ext cx="5181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1" name="Line 9"/>
          <p:cNvSpPr>
            <a:spLocks noChangeShapeType="1"/>
          </p:cNvSpPr>
          <p:nvPr/>
        </p:nvSpPr>
        <p:spPr bwMode="auto">
          <a:xfrm flipV="1">
            <a:off x="3505370" y="3581400"/>
            <a:ext cx="1" cy="3276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2" name="Line 10"/>
          <p:cNvSpPr>
            <a:spLocks noChangeShapeType="1"/>
          </p:cNvSpPr>
          <p:nvPr/>
        </p:nvSpPr>
        <p:spPr bwMode="auto">
          <a:xfrm flipH="1">
            <a:off x="-28906" y="3581400"/>
            <a:ext cx="353410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6" name="Line 14"/>
          <p:cNvSpPr>
            <a:spLocks noChangeShapeType="1"/>
          </p:cNvSpPr>
          <p:nvPr/>
        </p:nvSpPr>
        <p:spPr bwMode="auto">
          <a:xfrm flipV="1">
            <a:off x="3974862" y="1304941"/>
            <a:ext cx="5300192" cy="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8" name="Line 16"/>
          <p:cNvSpPr>
            <a:spLocks noChangeShapeType="1"/>
          </p:cNvSpPr>
          <p:nvPr/>
        </p:nvSpPr>
        <p:spPr bwMode="auto">
          <a:xfrm flipH="1" flipV="1">
            <a:off x="3962397" y="376417"/>
            <a:ext cx="3" cy="56925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814047" y="4299161"/>
            <a:ext cx="21852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gency FB" pitchFamily="34" charset="0"/>
              </a:rPr>
              <a:t>f</a:t>
            </a:r>
            <a:r>
              <a:rPr lang="en-US" sz="2000" dirty="0" smtClean="0">
                <a:latin typeface="Agency FB" pitchFamily="34" charset="0"/>
              </a:rPr>
              <a:t>irst street on your right</a:t>
            </a:r>
            <a:endParaRPr lang="en-US" sz="2000" dirty="0">
              <a:latin typeface="Agency FB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82580" y="3166309"/>
            <a:ext cx="20649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gency FB" pitchFamily="34" charset="0"/>
              </a:rPr>
              <a:t>f</a:t>
            </a:r>
            <a:r>
              <a:rPr lang="en-US" sz="2000" dirty="0" smtClean="0">
                <a:latin typeface="Agency FB" pitchFamily="34" charset="0"/>
              </a:rPr>
              <a:t>irst street on your left</a:t>
            </a:r>
            <a:endParaRPr lang="en-US" sz="2000" dirty="0">
              <a:latin typeface="Agency FB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782009" y="2757017"/>
            <a:ext cx="22284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Agency FB" pitchFamily="34" charset="0"/>
              </a:rPr>
              <a:t>s</a:t>
            </a:r>
            <a:r>
              <a:rPr lang="en-US" sz="1800" dirty="0" smtClean="0">
                <a:latin typeface="Agency FB" pitchFamily="34" charset="0"/>
              </a:rPr>
              <a:t>econd street on your </a:t>
            </a:r>
            <a:r>
              <a:rPr lang="en-US" sz="2000" dirty="0" smtClean="0">
                <a:latin typeface="Agency FB" pitchFamily="34" charset="0"/>
              </a:rPr>
              <a:t>right</a:t>
            </a:r>
            <a:endParaRPr lang="en-US" sz="2000" dirty="0">
              <a:latin typeface="Agency FB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760146" y="1756720"/>
            <a:ext cx="22252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gency FB" pitchFamily="34" charset="0"/>
              </a:rPr>
              <a:t>t</a:t>
            </a:r>
            <a:r>
              <a:rPr lang="en-US" sz="2000" dirty="0" smtClean="0">
                <a:latin typeface="Agency FB" pitchFamily="34" charset="0"/>
              </a:rPr>
              <a:t>hird street on your right</a:t>
            </a:r>
            <a:endParaRPr lang="en-US" sz="2000" dirty="0">
              <a:latin typeface="Agency FB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31280" y="1449357"/>
            <a:ext cx="22878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gency FB" pitchFamily="34" charset="0"/>
              </a:rPr>
              <a:t>s</a:t>
            </a:r>
            <a:r>
              <a:rPr lang="en-US" sz="2000" dirty="0" smtClean="0">
                <a:latin typeface="Agency FB" pitchFamily="34" charset="0"/>
              </a:rPr>
              <a:t>econd street on your left</a:t>
            </a:r>
            <a:endParaRPr lang="en-US" sz="2000" dirty="0">
              <a:latin typeface="Agency FB" pitchFamily="34" charset="0"/>
            </a:endParaRPr>
          </a:p>
        </p:txBody>
      </p:sp>
      <p:sp>
        <p:nvSpPr>
          <p:cNvPr id="28" name="Line 3"/>
          <p:cNvSpPr>
            <a:spLocks noChangeShapeType="1"/>
          </p:cNvSpPr>
          <p:nvPr/>
        </p:nvSpPr>
        <p:spPr bwMode="auto">
          <a:xfrm flipH="1">
            <a:off x="-2" y="1174136"/>
            <a:ext cx="350520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Line 3"/>
          <p:cNvSpPr>
            <a:spLocks noChangeShapeType="1"/>
          </p:cNvSpPr>
          <p:nvPr/>
        </p:nvSpPr>
        <p:spPr bwMode="auto">
          <a:xfrm>
            <a:off x="3505371" y="1187747"/>
            <a:ext cx="0" cy="25111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0" y="745617"/>
            <a:ext cx="33741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gency FB" pitchFamily="34" charset="0"/>
              </a:rPr>
              <a:t>third street on your left</a:t>
            </a:r>
            <a:endParaRPr lang="en-US" sz="2000" dirty="0">
              <a:latin typeface="Agency FB" pitchFamily="34" charset="0"/>
            </a:endParaRPr>
          </a:p>
        </p:txBody>
      </p:sp>
      <p:sp>
        <p:nvSpPr>
          <p:cNvPr id="31" name="Line 13"/>
          <p:cNvSpPr>
            <a:spLocks noChangeShapeType="1"/>
          </p:cNvSpPr>
          <p:nvPr/>
        </p:nvSpPr>
        <p:spPr bwMode="auto">
          <a:xfrm flipH="1">
            <a:off x="3962400" y="1726259"/>
            <a:ext cx="5181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" name="Line 13"/>
          <p:cNvSpPr>
            <a:spLocks noChangeShapeType="1"/>
          </p:cNvSpPr>
          <p:nvPr/>
        </p:nvSpPr>
        <p:spPr bwMode="auto">
          <a:xfrm flipH="1" flipV="1">
            <a:off x="3962396" y="2219255"/>
            <a:ext cx="1" cy="51767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" name="Line 13"/>
          <p:cNvSpPr>
            <a:spLocks noChangeShapeType="1"/>
          </p:cNvSpPr>
          <p:nvPr/>
        </p:nvSpPr>
        <p:spPr bwMode="auto">
          <a:xfrm flipH="1">
            <a:off x="3974862" y="2218385"/>
            <a:ext cx="51691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4788868" y="929975"/>
            <a:ext cx="23374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gency FB" pitchFamily="34" charset="0"/>
              </a:rPr>
              <a:t>fourth street on your right</a:t>
            </a:r>
            <a:endParaRPr lang="en-US" sz="2000" dirty="0">
              <a:latin typeface="Agency FB" pitchFamily="34" charset="0"/>
            </a:endParaRPr>
          </a:p>
        </p:txBody>
      </p:sp>
      <p:sp>
        <p:nvSpPr>
          <p:cNvPr id="41" name="Line 3"/>
          <p:cNvSpPr>
            <a:spLocks noChangeShapeType="1"/>
          </p:cNvSpPr>
          <p:nvPr/>
        </p:nvSpPr>
        <p:spPr bwMode="auto">
          <a:xfrm>
            <a:off x="3505199" y="318349"/>
            <a:ext cx="0" cy="42956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" name="Line 16"/>
          <p:cNvSpPr>
            <a:spLocks noChangeShapeType="1"/>
          </p:cNvSpPr>
          <p:nvPr/>
        </p:nvSpPr>
        <p:spPr bwMode="auto">
          <a:xfrm flipV="1">
            <a:off x="-28906" y="1438864"/>
            <a:ext cx="353410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00" dirty="0"/>
          </a:p>
        </p:txBody>
      </p:sp>
      <p:sp>
        <p:nvSpPr>
          <p:cNvPr id="43" name="Line 13"/>
          <p:cNvSpPr>
            <a:spLocks noChangeShapeType="1"/>
          </p:cNvSpPr>
          <p:nvPr/>
        </p:nvSpPr>
        <p:spPr bwMode="auto">
          <a:xfrm flipV="1">
            <a:off x="3962398" y="1308876"/>
            <a:ext cx="1" cy="40126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" name="Line 6"/>
          <p:cNvSpPr>
            <a:spLocks noChangeShapeType="1"/>
          </p:cNvSpPr>
          <p:nvPr/>
        </p:nvSpPr>
        <p:spPr bwMode="auto">
          <a:xfrm flipH="1" flipV="1">
            <a:off x="3987777" y="4762334"/>
            <a:ext cx="0" cy="209566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" name="Line 14"/>
          <p:cNvSpPr>
            <a:spLocks noChangeShapeType="1"/>
          </p:cNvSpPr>
          <p:nvPr/>
        </p:nvSpPr>
        <p:spPr bwMode="auto">
          <a:xfrm flipV="1">
            <a:off x="3962400" y="945672"/>
            <a:ext cx="5300192" cy="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" name="Line 3"/>
          <p:cNvSpPr>
            <a:spLocks noChangeShapeType="1"/>
          </p:cNvSpPr>
          <p:nvPr/>
        </p:nvSpPr>
        <p:spPr bwMode="auto">
          <a:xfrm>
            <a:off x="-28909" y="769131"/>
            <a:ext cx="353410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Agency FB" pitchFamily="34" charset="0"/>
            </a:endParaRPr>
          </a:p>
        </p:txBody>
      </p:sp>
      <p:sp>
        <p:nvSpPr>
          <p:cNvPr id="39" name="Line 3"/>
          <p:cNvSpPr>
            <a:spLocks noChangeShapeType="1"/>
          </p:cNvSpPr>
          <p:nvPr/>
        </p:nvSpPr>
        <p:spPr bwMode="auto">
          <a:xfrm flipH="1" flipV="1">
            <a:off x="-1" y="1912632"/>
            <a:ext cx="350537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Line Callout 3 (Border and Accent Bar) 2"/>
          <p:cNvSpPr/>
          <p:nvPr/>
        </p:nvSpPr>
        <p:spPr>
          <a:xfrm>
            <a:off x="845061" y="3900880"/>
            <a:ext cx="1860244" cy="1596782"/>
          </a:xfrm>
          <a:prstGeom prst="accentBorderCallout3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latin typeface="Agency FB" pitchFamily="34" charset="0"/>
              </a:rPr>
              <a:t>First     1</a:t>
            </a:r>
            <a:r>
              <a:rPr lang="en-US" sz="1800" b="1" baseline="30000" dirty="0" smtClean="0">
                <a:latin typeface="Agency FB" pitchFamily="34" charset="0"/>
              </a:rPr>
              <a:t>st</a:t>
            </a:r>
            <a:endParaRPr lang="en-US" sz="1800" b="1" dirty="0" smtClean="0">
              <a:latin typeface="Agency FB" pitchFamily="34" charset="0"/>
            </a:endParaRPr>
          </a:p>
          <a:p>
            <a:pPr algn="ctr"/>
            <a:r>
              <a:rPr lang="en-US" sz="1800" b="1" dirty="0" smtClean="0">
                <a:latin typeface="Agency FB" pitchFamily="34" charset="0"/>
              </a:rPr>
              <a:t>Second     2</a:t>
            </a:r>
            <a:r>
              <a:rPr lang="en-US" sz="1800" b="1" baseline="30000" dirty="0" smtClean="0">
                <a:latin typeface="Agency FB" pitchFamily="34" charset="0"/>
              </a:rPr>
              <a:t>nd</a:t>
            </a:r>
            <a:endParaRPr lang="en-US" sz="1800" b="1" dirty="0" smtClean="0">
              <a:latin typeface="Agency FB" pitchFamily="34" charset="0"/>
            </a:endParaRPr>
          </a:p>
          <a:p>
            <a:pPr algn="ctr"/>
            <a:r>
              <a:rPr lang="en-US" sz="1800" b="1" dirty="0" smtClean="0">
                <a:latin typeface="Agency FB" pitchFamily="34" charset="0"/>
              </a:rPr>
              <a:t>Third     3</a:t>
            </a:r>
            <a:r>
              <a:rPr lang="en-US" sz="1800" b="1" baseline="30000" dirty="0" smtClean="0">
                <a:latin typeface="Agency FB" pitchFamily="34" charset="0"/>
              </a:rPr>
              <a:t>rd</a:t>
            </a:r>
            <a:endParaRPr lang="en-US" sz="1800" b="1" dirty="0" smtClean="0">
              <a:latin typeface="Agency FB" pitchFamily="34" charset="0"/>
            </a:endParaRPr>
          </a:p>
          <a:p>
            <a:pPr algn="ctr"/>
            <a:r>
              <a:rPr lang="en-US" sz="1800" b="1" dirty="0" smtClean="0">
                <a:latin typeface="Agency FB" pitchFamily="34" charset="0"/>
              </a:rPr>
              <a:t>Fourth     4th</a:t>
            </a:r>
            <a:endParaRPr lang="en-US" sz="1800" b="1" dirty="0">
              <a:latin typeface="Agency FB" pitchFamily="34" charset="0"/>
            </a:endParaRPr>
          </a:p>
        </p:txBody>
      </p:sp>
      <p:sp>
        <p:nvSpPr>
          <p:cNvPr id="44" name="Line 3"/>
          <p:cNvSpPr>
            <a:spLocks noChangeShapeType="1"/>
          </p:cNvSpPr>
          <p:nvPr/>
        </p:nvSpPr>
        <p:spPr bwMode="auto">
          <a:xfrm>
            <a:off x="3505200" y="1912632"/>
            <a:ext cx="0" cy="122007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" name="Line 3"/>
          <p:cNvSpPr>
            <a:spLocks noChangeShapeType="1"/>
          </p:cNvSpPr>
          <p:nvPr/>
        </p:nvSpPr>
        <p:spPr bwMode="auto">
          <a:xfrm flipH="1" flipV="1">
            <a:off x="-28910" y="3132706"/>
            <a:ext cx="3534110" cy="918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1" name="Picture 4" descr="http://4.bp.blogspot.com/-jK3d7BBhfKs/Tp2SvSt9a6I/AAAAAAAABnI/3nq2AjH0AL4/s1600/arrow+u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5702603"/>
            <a:ext cx="992005" cy="786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8445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Line 4"/>
          <p:cNvSpPr>
            <a:spLocks noChangeShapeType="1"/>
          </p:cNvSpPr>
          <p:nvPr/>
        </p:nvSpPr>
        <p:spPr bwMode="auto">
          <a:xfrm>
            <a:off x="3987777" y="4762335"/>
            <a:ext cx="515622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7" name="Line 5"/>
          <p:cNvSpPr>
            <a:spLocks noChangeShapeType="1"/>
          </p:cNvSpPr>
          <p:nvPr/>
        </p:nvSpPr>
        <p:spPr bwMode="auto">
          <a:xfrm>
            <a:off x="3962401" y="4190670"/>
            <a:ext cx="5181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8" name="Line 6"/>
          <p:cNvSpPr>
            <a:spLocks noChangeShapeType="1"/>
          </p:cNvSpPr>
          <p:nvPr/>
        </p:nvSpPr>
        <p:spPr bwMode="auto">
          <a:xfrm flipH="1" flipV="1">
            <a:off x="3974862" y="3200401"/>
            <a:ext cx="0" cy="99026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9" name="Line 7"/>
          <p:cNvSpPr>
            <a:spLocks noChangeShapeType="1"/>
          </p:cNvSpPr>
          <p:nvPr/>
        </p:nvSpPr>
        <p:spPr bwMode="auto">
          <a:xfrm>
            <a:off x="3962401" y="3190861"/>
            <a:ext cx="5181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0" name="Line 8"/>
          <p:cNvSpPr>
            <a:spLocks noChangeShapeType="1"/>
          </p:cNvSpPr>
          <p:nvPr/>
        </p:nvSpPr>
        <p:spPr bwMode="auto">
          <a:xfrm>
            <a:off x="3962400" y="2736933"/>
            <a:ext cx="5181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1" name="Line 9"/>
          <p:cNvSpPr>
            <a:spLocks noChangeShapeType="1"/>
          </p:cNvSpPr>
          <p:nvPr/>
        </p:nvSpPr>
        <p:spPr bwMode="auto">
          <a:xfrm flipV="1">
            <a:off x="3505370" y="3581400"/>
            <a:ext cx="1" cy="3276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2" name="Line 10"/>
          <p:cNvSpPr>
            <a:spLocks noChangeShapeType="1"/>
          </p:cNvSpPr>
          <p:nvPr/>
        </p:nvSpPr>
        <p:spPr bwMode="auto">
          <a:xfrm flipH="1">
            <a:off x="-28906" y="3581400"/>
            <a:ext cx="353410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4" name="Line 12"/>
          <p:cNvSpPr>
            <a:spLocks noChangeShapeType="1"/>
          </p:cNvSpPr>
          <p:nvPr/>
        </p:nvSpPr>
        <p:spPr bwMode="auto">
          <a:xfrm flipH="1" flipV="1">
            <a:off x="3500204" y="1885949"/>
            <a:ext cx="2498" cy="127118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6" name="Line 14"/>
          <p:cNvSpPr>
            <a:spLocks noChangeShapeType="1"/>
          </p:cNvSpPr>
          <p:nvPr/>
        </p:nvSpPr>
        <p:spPr bwMode="auto">
          <a:xfrm flipV="1">
            <a:off x="3974862" y="1304940"/>
            <a:ext cx="5169138" cy="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8" name="Line 16"/>
          <p:cNvSpPr>
            <a:spLocks noChangeShapeType="1"/>
          </p:cNvSpPr>
          <p:nvPr/>
        </p:nvSpPr>
        <p:spPr bwMode="auto">
          <a:xfrm flipV="1">
            <a:off x="3962397" y="376418"/>
            <a:ext cx="0" cy="58461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Line 16"/>
          <p:cNvSpPr>
            <a:spLocks noChangeShapeType="1"/>
          </p:cNvSpPr>
          <p:nvPr/>
        </p:nvSpPr>
        <p:spPr bwMode="auto">
          <a:xfrm flipV="1">
            <a:off x="-28909" y="1885949"/>
            <a:ext cx="353411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812834" y="4234934"/>
            <a:ext cx="21852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gency FB" pitchFamily="34" charset="0"/>
              </a:rPr>
              <a:t>f</a:t>
            </a:r>
            <a:r>
              <a:rPr lang="en-US" sz="2000" dirty="0" smtClean="0">
                <a:latin typeface="Agency FB" pitchFamily="34" charset="0"/>
              </a:rPr>
              <a:t>irst street on your right</a:t>
            </a:r>
            <a:endParaRPr lang="en-US" sz="2000" dirty="0">
              <a:latin typeface="Agency FB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13696" y="3190861"/>
            <a:ext cx="20649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gency FB" pitchFamily="34" charset="0"/>
              </a:rPr>
              <a:t>f</a:t>
            </a:r>
            <a:r>
              <a:rPr lang="en-US" sz="2000" dirty="0" smtClean="0">
                <a:latin typeface="Agency FB" pitchFamily="34" charset="0"/>
              </a:rPr>
              <a:t>irst street on your left</a:t>
            </a:r>
            <a:endParaRPr lang="en-US" sz="2000" dirty="0">
              <a:latin typeface="Agency FB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809437" y="2796977"/>
            <a:ext cx="24080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gency FB" pitchFamily="34" charset="0"/>
              </a:rPr>
              <a:t>s</a:t>
            </a:r>
            <a:r>
              <a:rPr lang="en-US" sz="2000" dirty="0" smtClean="0">
                <a:latin typeface="Agency FB" pitchFamily="34" charset="0"/>
              </a:rPr>
              <a:t>econd street on your right</a:t>
            </a:r>
            <a:endParaRPr lang="en-US" sz="2000" dirty="0">
              <a:latin typeface="Agency FB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792798" y="1726259"/>
            <a:ext cx="22252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gency FB" pitchFamily="34" charset="0"/>
              </a:rPr>
              <a:t>t</a:t>
            </a:r>
            <a:r>
              <a:rPr lang="en-US" sz="2000" dirty="0" smtClean="0">
                <a:latin typeface="Agency FB" pitchFamily="34" charset="0"/>
              </a:rPr>
              <a:t>hird street on your right</a:t>
            </a:r>
            <a:endParaRPr lang="en-US" sz="2000" dirty="0">
              <a:latin typeface="Agency FB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7824" y="1447426"/>
            <a:ext cx="22878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gency FB" pitchFamily="34" charset="0"/>
              </a:rPr>
              <a:t>s</a:t>
            </a:r>
            <a:r>
              <a:rPr lang="en-US" sz="2000" dirty="0" smtClean="0">
                <a:latin typeface="Agency FB" pitchFamily="34" charset="0"/>
              </a:rPr>
              <a:t>econd street on your left</a:t>
            </a:r>
            <a:endParaRPr lang="en-US" sz="2000" dirty="0">
              <a:latin typeface="Agency FB" pitchFamily="34" charset="0"/>
            </a:endParaRPr>
          </a:p>
        </p:txBody>
      </p:sp>
      <p:sp>
        <p:nvSpPr>
          <p:cNvPr id="27" name="Line 13"/>
          <p:cNvSpPr>
            <a:spLocks noChangeShapeType="1"/>
          </p:cNvSpPr>
          <p:nvPr/>
        </p:nvSpPr>
        <p:spPr bwMode="auto">
          <a:xfrm flipH="1" flipV="1">
            <a:off x="-6333" y="754715"/>
            <a:ext cx="346538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Agency FB" pitchFamily="34" charset="0"/>
            </a:endParaRPr>
          </a:p>
        </p:txBody>
      </p:sp>
      <p:sp>
        <p:nvSpPr>
          <p:cNvPr id="28" name="Line 3"/>
          <p:cNvSpPr>
            <a:spLocks noChangeShapeType="1"/>
          </p:cNvSpPr>
          <p:nvPr/>
        </p:nvSpPr>
        <p:spPr bwMode="auto">
          <a:xfrm flipH="1">
            <a:off x="-1" y="1174136"/>
            <a:ext cx="346005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Line 3"/>
          <p:cNvSpPr>
            <a:spLocks noChangeShapeType="1"/>
          </p:cNvSpPr>
          <p:nvPr/>
        </p:nvSpPr>
        <p:spPr bwMode="auto">
          <a:xfrm>
            <a:off x="3459056" y="1174135"/>
            <a:ext cx="0" cy="29021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" name="Line 13"/>
          <p:cNvSpPr>
            <a:spLocks noChangeShapeType="1"/>
          </p:cNvSpPr>
          <p:nvPr/>
        </p:nvSpPr>
        <p:spPr bwMode="auto">
          <a:xfrm flipH="1">
            <a:off x="3962400" y="1726259"/>
            <a:ext cx="5181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" name="Line 13"/>
          <p:cNvSpPr>
            <a:spLocks noChangeShapeType="1"/>
          </p:cNvSpPr>
          <p:nvPr/>
        </p:nvSpPr>
        <p:spPr bwMode="auto">
          <a:xfrm flipV="1">
            <a:off x="3962397" y="2164867"/>
            <a:ext cx="2" cy="57206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5805558" y="940557"/>
            <a:ext cx="23374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gency FB" pitchFamily="34" charset="0"/>
              </a:rPr>
              <a:t>fourth street on your right</a:t>
            </a:r>
            <a:endParaRPr lang="en-US" sz="2000" dirty="0">
              <a:latin typeface="Agency FB" pitchFamily="34" charset="0"/>
            </a:endParaRPr>
          </a:p>
        </p:txBody>
      </p:sp>
      <p:sp>
        <p:nvSpPr>
          <p:cNvPr id="41" name="Line 3"/>
          <p:cNvSpPr>
            <a:spLocks noChangeShapeType="1"/>
          </p:cNvSpPr>
          <p:nvPr/>
        </p:nvSpPr>
        <p:spPr bwMode="auto">
          <a:xfrm>
            <a:off x="3459056" y="325150"/>
            <a:ext cx="0" cy="42956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" name="Line 16"/>
          <p:cNvSpPr>
            <a:spLocks noChangeShapeType="1"/>
          </p:cNvSpPr>
          <p:nvPr/>
        </p:nvSpPr>
        <p:spPr bwMode="auto">
          <a:xfrm flipV="1">
            <a:off x="-77222" y="1464346"/>
            <a:ext cx="353627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1" dirty="0"/>
          </a:p>
        </p:txBody>
      </p:sp>
      <p:sp>
        <p:nvSpPr>
          <p:cNvPr id="43" name="Line 13"/>
          <p:cNvSpPr>
            <a:spLocks noChangeShapeType="1"/>
          </p:cNvSpPr>
          <p:nvPr/>
        </p:nvSpPr>
        <p:spPr bwMode="auto">
          <a:xfrm flipV="1">
            <a:off x="3962398" y="1308876"/>
            <a:ext cx="1" cy="40126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" name="Line 3"/>
          <p:cNvSpPr>
            <a:spLocks noChangeShapeType="1"/>
          </p:cNvSpPr>
          <p:nvPr/>
        </p:nvSpPr>
        <p:spPr bwMode="auto">
          <a:xfrm flipH="1" flipV="1">
            <a:off x="-28910" y="3157129"/>
            <a:ext cx="3517865" cy="918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" name="Line 6"/>
          <p:cNvSpPr>
            <a:spLocks noChangeShapeType="1"/>
          </p:cNvSpPr>
          <p:nvPr/>
        </p:nvSpPr>
        <p:spPr bwMode="auto">
          <a:xfrm flipH="1" flipV="1">
            <a:off x="3987777" y="4762334"/>
            <a:ext cx="0" cy="209566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" name="Line 14"/>
          <p:cNvSpPr>
            <a:spLocks noChangeShapeType="1"/>
          </p:cNvSpPr>
          <p:nvPr/>
        </p:nvSpPr>
        <p:spPr bwMode="auto">
          <a:xfrm flipV="1">
            <a:off x="3962400" y="940557"/>
            <a:ext cx="5181600" cy="511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48" name="Straight Arrow Connector 47"/>
          <p:cNvCxnSpPr/>
          <p:nvPr/>
        </p:nvCxnSpPr>
        <p:spPr>
          <a:xfrm>
            <a:off x="4009279" y="1911856"/>
            <a:ext cx="13716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H="1">
            <a:off x="2311548" y="3375527"/>
            <a:ext cx="1147508" cy="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3987777" y="4419600"/>
            <a:ext cx="1193823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3905957" y="2954136"/>
            <a:ext cx="13716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4009279" y="1123381"/>
            <a:ext cx="13716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129795" y="772465"/>
            <a:ext cx="21050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gency FB" pitchFamily="34" charset="0"/>
              </a:rPr>
              <a:t>third street on your left</a:t>
            </a:r>
            <a:endParaRPr lang="en-US" sz="2000" dirty="0">
              <a:latin typeface="Agency FB" pitchFamily="34" charset="0"/>
            </a:endParaRPr>
          </a:p>
        </p:txBody>
      </p:sp>
      <p:cxnSp>
        <p:nvCxnSpPr>
          <p:cNvPr id="57" name="Straight Arrow Connector 56"/>
          <p:cNvCxnSpPr/>
          <p:nvPr/>
        </p:nvCxnSpPr>
        <p:spPr>
          <a:xfrm flipH="1">
            <a:off x="2666236" y="940557"/>
            <a:ext cx="793818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4" name="Line 13"/>
          <p:cNvSpPr>
            <a:spLocks noChangeShapeType="1"/>
          </p:cNvSpPr>
          <p:nvPr/>
        </p:nvSpPr>
        <p:spPr bwMode="auto">
          <a:xfrm flipH="1">
            <a:off x="3974862" y="2158902"/>
            <a:ext cx="5181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52" name="Straight Arrow Connector 51"/>
          <p:cNvCxnSpPr/>
          <p:nvPr/>
        </p:nvCxnSpPr>
        <p:spPr>
          <a:xfrm flipH="1">
            <a:off x="2716358" y="1647481"/>
            <a:ext cx="749747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1" name="Picture 4" descr="http://4.bp.blogspot.com/-jK3d7BBhfKs/Tp2SvSt9a6I/AAAAAAAABnI/3nq2AjH0AL4/s1600/arrow+u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3348" y="5692270"/>
            <a:ext cx="992005" cy="786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302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5" grpId="0"/>
      <p:bldP spid="36" grpId="0"/>
      <p:bldP spid="37" grpId="0"/>
      <p:bldP spid="38" grpId="0"/>
      <p:bldP spid="40" grpId="0"/>
      <p:bldP spid="56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Line 4"/>
          <p:cNvSpPr>
            <a:spLocks noChangeShapeType="1"/>
          </p:cNvSpPr>
          <p:nvPr/>
        </p:nvSpPr>
        <p:spPr bwMode="auto">
          <a:xfrm>
            <a:off x="3987776" y="4762335"/>
            <a:ext cx="5267747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7" name="Line 5"/>
          <p:cNvSpPr>
            <a:spLocks noChangeShapeType="1"/>
          </p:cNvSpPr>
          <p:nvPr/>
        </p:nvSpPr>
        <p:spPr bwMode="auto">
          <a:xfrm>
            <a:off x="3962400" y="4190670"/>
            <a:ext cx="5334000" cy="114333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Agency FB" pitchFamily="34" charset="0"/>
            </a:endParaRPr>
          </a:p>
        </p:txBody>
      </p:sp>
      <p:sp>
        <p:nvSpPr>
          <p:cNvPr id="13318" name="Line 6"/>
          <p:cNvSpPr>
            <a:spLocks noChangeShapeType="1"/>
          </p:cNvSpPr>
          <p:nvPr/>
        </p:nvSpPr>
        <p:spPr bwMode="auto">
          <a:xfrm flipH="1" flipV="1">
            <a:off x="3974862" y="3200401"/>
            <a:ext cx="0" cy="99026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9" name="Line 7"/>
          <p:cNvSpPr>
            <a:spLocks noChangeShapeType="1"/>
          </p:cNvSpPr>
          <p:nvPr/>
        </p:nvSpPr>
        <p:spPr bwMode="auto">
          <a:xfrm>
            <a:off x="3962400" y="3200400"/>
            <a:ext cx="5181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0" name="Line 8"/>
          <p:cNvSpPr>
            <a:spLocks noChangeShapeType="1"/>
          </p:cNvSpPr>
          <p:nvPr/>
        </p:nvSpPr>
        <p:spPr bwMode="auto">
          <a:xfrm>
            <a:off x="3962400" y="2736933"/>
            <a:ext cx="5181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1" name="Line 9"/>
          <p:cNvSpPr>
            <a:spLocks noChangeShapeType="1"/>
          </p:cNvSpPr>
          <p:nvPr/>
        </p:nvSpPr>
        <p:spPr bwMode="auto">
          <a:xfrm flipV="1">
            <a:off x="3505370" y="3581400"/>
            <a:ext cx="1" cy="3276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2" name="Line 10"/>
          <p:cNvSpPr>
            <a:spLocks noChangeShapeType="1"/>
          </p:cNvSpPr>
          <p:nvPr/>
        </p:nvSpPr>
        <p:spPr bwMode="auto">
          <a:xfrm flipH="1">
            <a:off x="-28906" y="3581400"/>
            <a:ext cx="353410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4" name="Line 12"/>
          <p:cNvSpPr>
            <a:spLocks noChangeShapeType="1"/>
          </p:cNvSpPr>
          <p:nvPr/>
        </p:nvSpPr>
        <p:spPr bwMode="auto">
          <a:xfrm flipH="1" flipV="1">
            <a:off x="3500204" y="1885949"/>
            <a:ext cx="2498" cy="127118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6" name="Line 14"/>
          <p:cNvSpPr>
            <a:spLocks noChangeShapeType="1"/>
          </p:cNvSpPr>
          <p:nvPr/>
        </p:nvSpPr>
        <p:spPr bwMode="auto">
          <a:xfrm flipV="1">
            <a:off x="3974862" y="1304941"/>
            <a:ext cx="5300192" cy="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8" name="Line 16"/>
          <p:cNvSpPr>
            <a:spLocks noChangeShapeType="1"/>
          </p:cNvSpPr>
          <p:nvPr/>
        </p:nvSpPr>
        <p:spPr bwMode="auto">
          <a:xfrm flipH="1" flipV="1">
            <a:off x="3962396" y="217820"/>
            <a:ext cx="12465" cy="72785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Line 16"/>
          <p:cNvSpPr>
            <a:spLocks noChangeShapeType="1"/>
          </p:cNvSpPr>
          <p:nvPr/>
        </p:nvSpPr>
        <p:spPr bwMode="auto">
          <a:xfrm flipV="1">
            <a:off x="-1" y="1885949"/>
            <a:ext cx="3505201" cy="78039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 rot="735132">
            <a:off x="5486217" y="4876589"/>
            <a:ext cx="21852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gency FB" pitchFamily="34" charset="0"/>
              </a:rPr>
              <a:t>f</a:t>
            </a:r>
            <a:r>
              <a:rPr lang="en-US" sz="2000" dirty="0" smtClean="0">
                <a:latin typeface="Agency FB" pitchFamily="34" charset="0"/>
              </a:rPr>
              <a:t>irst street on your right</a:t>
            </a:r>
            <a:endParaRPr lang="en-US" sz="2000" dirty="0">
              <a:latin typeface="Agency FB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13783" y="3190861"/>
            <a:ext cx="20649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gency FB" pitchFamily="34" charset="0"/>
              </a:rPr>
              <a:t>f</a:t>
            </a:r>
            <a:r>
              <a:rPr lang="en-US" sz="2000" dirty="0" smtClean="0">
                <a:latin typeface="Agency FB" pitchFamily="34" charset="0"/>
              </a:rPr>
              <a:t>irst street on your left</a:t>
            </a:r>
            <a:endParaRPr lang="en-US" sz="2000" dirty="0">
              <a:latin typeface="Agency FB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809436" y="2796977"/>
            <a:ext cx="24080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gency FB" pitchFamily="34" charset="0"/>
              </a:rPr>
              <a:t>s</a:t>
            </a:r>
            <a:r>
              <a:rPr lang="en-US" sz="2000" dirty="0" smtClean="0">
                <a:latin typeface="Agency FB" pitchFamily="34" charset="0"/>
              </a:rPr>
              <a:t>econd street on your right</a:t>
            </a:r>
            <a:endParaRPr lang="en-US" sz="2000" dirty="0">
              <a:latin typeface="Agency FB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777299" y="1800224"/>
            <a:ext cx="22252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gency FB" pitchFamily="34" charset="0"/>
              </a:rPr>
              <a:t>t</a:t>
            </a:r>
            <a:r>
              <a:rPr lang="en-US" sz="2000" dirty="0" smtClean="0">
                <a:latin typeface="Agency FB" pitchFamily="34" charset="0"/>
              </a:rPr>
              <a:t>hird street on your right</a:t>
            </a:r>
            <a:endParaRPr lang="en-US" sz="2000" dirty="0">
              <a:latin typeface="Agency FB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 rot="20884090">
            <a:off x="215500" y="1958847"/>
            <a:ext cx="22878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gency FB" pitchFamily="34" charset="0"/>
              </a:rPr>
              <a:t>s</a:t>
            </a:r>
            <a:r>
              <a:rPr lang="en-US" sz="2000" dirty="0" smtClean="0">
                <a:latin typeface="Agency FB" pitchFamily="34" charset="0"/>
              </a:rPr>
              <a:t>econd street on your left</a:t>
            </a:r>
            <a:endParaRPr lang="en-US" sz="2000" dirty="0">
              <a:latin typeface="Agency FB" pitchFamily="34" charset="0"/>
            </a:endParaRPr>
          </a:p>
        </p:txBody>
      </p:sp>
      <p:sp>
        <p:nvSpPr>
          <p:cNvPr id="27" name="Line 13"/>
          <p:cNvSpPr>
            <a:spLocks noChangeShapeType="1"/>
          </p:cNvSpPr>
          <p:nvPr/>
        </p:nvSpPr>
        <p:spPr bwMode="auto">
          <a:xfrm flipH="1" flipV="1">
            <a:off x="-6333" y="754715"/>
            <a:ext cx="346538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" name="Line 3"/>
          <p:cNvSpPr>
            <a:spLocks noChangeShapeType="1"/>
          </p:cNvSpPr>
          <p:nvPr/>
        </p:nvSpPr>
        <p:spPr bwMode="auto">
          <a:xfrm flipH="1">
            <a:off x="-1" y="1174136"/>
            <a:ext cx="346005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Line 3"/>
          <p:cNvSpPr>
            <a:spLocks noChangeShapeType="1"/>
          </p:cNvSpPr>
          <p:nvPr/>
        </p:nvSpPr>
        <p:spPr bwMode="auto">
          <a:xfrm>
            <a:off x="3459056" y="1174136"/>
            <a:ext cx="0" cy="26161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" name="Line 13"/>
          <p:cNvSpPr>
            <a:spLocks noChangeShapeType="1"/>
          </p:cNvSpPr>
          <p:nvPr/>
        </p:nvSpPr>
        <p:spPr bwMode="auto">
          <a:xfrm flipH="1">
            <a:off x="3962400" y="1726259"/>
            <a:ext cx="5181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" name="Line 13"/>
          <p:cNvSpPr>
            <a:spLocks noChangeShapeType="1"/>
          </p:cNvSpPr>
          <p:nvPr/>
        </p:nvSpPr>
        <p:spPr bwMode="auto">
          <a:xfrm flipH="1" flipV="1">
            <a:off x="3962396" y="2219255"/>
            <a:ext cx="1" cy="51767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5805558" y="940557"/>
            <a:ext cx="23374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gency FB" pitchFamily="34" charset="0"/>
              </a:rPr>
              <a:t>fourth street on your right</a:t>
            </a:r>
            <a:endParaRPr lang="en-US" sz="2000" dirty="0">
              <a:latin typeface="Agency FB" pitchFamily="34" charset="0"/>
            </a:endParaRPr>
          </a:p>
        </p:txBody>
      </p:sp>
      <p:sp>
        <p:nvSpPr>
          <p:cNvPr id="41" name="Line 3"/>
          <p:cNvSpPr>
            <a:spLocks noChangeShapeType="1"/>
          </p:cNvSpPr>
          <p:nvPr/>
        </p:nvSpPr>
        <p:spPr bwMode="auto">
          <a:xfrm>
            <a:off x="3459056" y="342900"/>
            <a:ext cx="0" cy="42956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" name="Line 16"/>
          <p:cNvSpPr>
            <a:spLocks noChangeShapeType="1"/>
          </p:cNvSpPr>
          <p:nvPr/>
        </p:nvSpPr>
        <p:spPr bwMode="auto">
          <a:xfrm flipV="1">
            <a:off x="996" y="1438864"/>
            <a:ext cx="3458060" cy="78039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" name="Line 13"/>
          <p:cNvSpPr>
            <a:spLocks noChangeShapeType="1"/>
          </p:cNvSpPr>
          <p:nvPr/>
        </p:nvSpPr>
        <p:spPr bwMode="auto">
          <a:xfrm flipV="1">
            <a:off x="3962398" y="1308876"/>
            <a:ext cx="1" cy="40126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" name="Line 3"/>
          <p:cNvSpPr>
            <a:spLocks noChangeShapeType="1"/>
          </p:cNvSpPr>
          <p:nvPr/>
        </p:nvSpPr>
        <p:spPr bwMode="auto">
          <a:xfrm flipH="1" flipV="1">
            <a:off x="-28910" y="3157129"/>
            <a:ext cx="3517865" cy="918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" name="Line 6"/>
          <p:cNvSpPr>
            <a:spLocks noChangeShapeType="1"/>
          </p:cNvSpPr>
          <p:nvPr/>
        </p:nvSpPr>
        <p:spPr bwMode="auto">
          <a:xfrm flipH="1" flipV="1">
            <a:off x="3987777" y="4762334"/>
            <a:ext cx="0" cy="209566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" name="Line 14"/>
          <p:cNvSpPr>
            <a:spLocks noChangeShapeType="1"/>
          </p:cNvSpPr>
          <p:nvPr/>
        </p:nvSpPr>
        <p:spPr bwMode="auto">
          <a:xfrm flipV="1">
            <a:off x="3962400" y="945672"/>
            <a:ext cx="5300192" cy="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2744446" y="1692342"/>
            <a:ext cx="744509" cy="15758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4094086" y="2034589"/>
            <a:ext cx="13716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H="1">
            <a:off x="2311547" y="3375527"/>
            <a:ext cx="1193824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3987777" y="4419600"/>
            <a:ext cx="1064728" cy="24692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3905957" y="2954136"/>
            <a:ext cx="13716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4009279" y="1123381"/>
            <a:ext cx="13716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215234" y="772465"/>
            <a:ext cx="21050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gency FB" pitchFamily="34" charset="0"/>
              </a:rPr>
              <a:t>third street on your left</a:t>
            </a:r>
            <a:endParaRPr lang="en-US" sz="2000" dirty="0">
              <a:latin typeface="Agency FB" pitchFamily="34" charset="0"/>
            </a:endParaRPr>
          </a:p>
        </p:txBody>
      </p:sp>
      <p:cxnSp>
        <p:nvCxnSpPr>
          <p:cNvPr id="57" name="Straight Arrow Connector 56"/>
          <p:cNvCxnSpPr/>
          <p:nvPr/>
        </p:nvCxnSpPr>
        <p:spPr>
          <a:xfrm flipH="1">
            <a:off x="2666236" y="940557"/>
            <a:ext cx="744508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3974862" y="2230228"/>
            <a:ext cx="51691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1" name="Picture 4" descr="http://4.bp.blogspot.com/-jK3d7BBhfKs/Tp2SvSt9a6I/AAAAAAAABnI/3nq2AjH0AL4/s1600/arrow+u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3348" y="5692270"/>
            <a:ext cx="992005" cy="786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8166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5" grpId="0"/>
      <p:bldP spid="36" grpId="0"/>
      <p:bldP spid="37" grpId="0"/>
      <p:bldP spid="38" grpId="0"/>
      <p:bldP spid="40" grpId="0"/>
      <p:bldP spid="56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Line 2"/>
          <p:cNvSpPr>
            <a:spLocks noChangeShapeType="1"/>
          </p:cNvSpPr>
          <p:nvPr/>
        </p:nvSpPr>
        <p:spPr bwMode="auto">
          <a:xfrm flipV="1">
            <a:off x="3495205" y="4267200"/>
            <a:ext cx="9995" cy="2590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5" name="Line 3"/>
          <p:cNvSpPr>
            <a:spLocks noChangeShapeType="1"/>
          </p:cNvSpPr>
          <p:nvPr/>
        </p:nvSpPr>
        <p:spPr bwMode="auto">
          <a:xfrm>
            <a:off x="3886200" y="4724400"/>
            <a:ext cx="0" cy="2667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6" name="Line 4"/>
          <p:cNvSpPr>
            <a:spLocks noChangeShapeType="1"/>
          </p:cNvSpPr>
          <p:nvPr/>
        </p:nvSpPr>
        <p:spPr bwMode="auto">
          <a:xfrm>
            <a:off x="3886200" y="4724400"/>
            <a:ext cx="525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7" name="Line 5"/>
          <p:cNvSpPr>
            <a:spLocks noChangeShapeType="1"/>
          </p:cNvSpPr>
          <p:nvPr/>
        </p:nvSpPr>
        <p:spPr bwMode="auto">
          <a:xfrm>
            <a:off x="3886200" y="3962399"/>
            <a:ext cx="5257800" cy="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8" name="Line 6"/>
          <p:cNvSpPr>
            <a:spLocks noChangeShapeType="1"/>
          </p:cNvSpPr>
          <p:nvPr/>
        </p:nvSpPr>
        <p:spPr bwMode="auto">
          <a:xfrm flipV="1">
            <a:off x="3886200" y="32004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9" name="Line 7"/>
          <p:cNvSpPr>
            <a:spLocks noChangeShapeType="1"/>
          </p:cNvSpPr>
          <p:nvPr/>
        </p:nvSpPr>
        <p:spPr bwMode="auto">
          <a:xfrm>
            <a:off x="3886200" y="3200400"/>
            <a:ext cx="525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0" name="Line 8"/>
          <p:cNvSpPr>
            <a:spLocks noChangeShapeType="1"/>
          </p:cNvSpPr>
          <p:nvPr/>
        </p:nvSpPr>
        <p:spPr bwMode="auto">
          <a:xfrm>
            <a:off x="3886200" y="2438400"/>
            <a:ext cx="5257800" cy="1311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1" name="Line 9"/>
          <p:cNvSpPr>
            <a:spLocks noChangeShapeType="1"/>
          </p:cNvSpPr>
          <p:nvPr/>
        </p:nvSpPr>
        <p:spPr bwMode="auto">
          <a:xfrm flipV="1">
            <a:off x="3505200" y="35814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2" name="Line 10"/>
          <p:cNvSpPr>
            <a:spLocks noChangeShapeType="1"/>
          </p:cNvSpPr>
          <p:nvPr/>
        </p:nvSpPr>
        <p:spPr bwMode="auto">
          <a:xfrm flipH="1">
            <a:off x="0" y="3581400"/>
            <a:ext cx="3505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3" name="Line 11"/>
          <p:cNvSpPr>
            <a:spLocks noChangeShapeType="1"/>
          </p:cNvSpPr>
          <p:nvPr/>
        </p:nvSpPr>
        <p:spPr bwMode="auto">
          <a:xfrm flipH="1">
            <a:off x="0" y="3200400"/>
            <a:ext cx="3505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4" name="Line 12"/>
          <p:cNvSpPr>
            <a:spLocks noChangeShapeType="1"/>
          </p:cNvSpPr>
          <p:nvPr/>
        </p:nvSpPr>
        <p:spPr bwMode="auto">
          <a:xfrm flipV="1">
            <a:off x="3500202" y="1885950"/>
            <a:ext cx="1" cy="1314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5" name="Line 13"/>
          <p:cNvSpPr>
            <a:spLocks noChangeShapeType="1"/>
          </p:cNvSpPr>
          <p:nvPr/>
        </p:nvSpPr>
        <p:spPr bwMode="auto">
          <a:xfrm flipV="1">
            <a:off x="3886200" y="1295400"/>
            <a:ext cx="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6" name="Line 14"/>
          <p:cNvSpPr>
            <a:spLocks noChangeShapeType="1"/>
          </p:cNvSpPr>
          <p:nvPr/>
        </p:nvSpPr>
        <p:spPr bwMode="auto">
          <a:xfrm>
            <a:off x="3886200" y="1295400"/>
            <a:ext cx="502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7" name="Line 15"/>
          <p:cNvSpPr>
            <a:spLocks noChangeShapeType="1"/>
          </p:cNvSpPr>
          <p:nvPr/>
        </p:nvSpPr>
        <p:spPr bwMode="auto">
          <a:xfrm flipV="1">
            <a:off x="3863714" y="911133"/>
            <a:ext cx="5280285" cy="1638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8" name="Line 16"/>
          <p:cNvSpPr>
            <a:spLocks noChangeShapeType="1"/>
          </p:cNvSpPr>
          <p:nvPr/>
        </p:nvSpPr>
        <p:spPr bwMode="auto">
          <a:xfrm flipV="1">
            <a:off x="3863715" y="342900"/>
            <a:ext cx="0" cy="58461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1" name="Picture 4" descr="http://4.bp.blogspot.com/-jK3d7BBhfKs/Tp2SvSt9a6I/AAAAAAAABnI/3nq2AjH0AL4/s1600/arrow+u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995" y="5702604"/>
            <a:ext cx="992005" cy="786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Line 16"/>
          <p:cNvSpPr>
            <a:spLocks noChangeShapeType="1"/>
          </p:cNvSpPr>
          <p:nvPr/>
        </p:nvSpPr>
        <p:spPr bwMode="auto">
          <a:xfrm flipV="1">
            <a:off x="3495206" y="342900"/>
            <a:ext cx="0" cy="124480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Line 16"/>
          <p:cNvSpPr>
            <a:spLocks noChangeShapeType="1"/>
          </p:cNvSpPr>
          <p:nvPr/>
        </p:nvSpPr>
        <p:spPr bwMode="auto">
          <a:xfrm flipV="1">
            <a:off x="0" y="1587706"/>
            <a:ext cx="3500202" cy="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Line 16"/>
          <p:cNvSpPr>
            <a:spLocks noChangeShapeType="1"/>
          </p:cNvSpPr>
          <p:nvPr/>
        </p:nvSpPr>
        <p:spPr bwMode="auto">
          <a:xfrm flipV="1">
            <a:off x="0" y="1885950"/>
            <a:ext cx="3505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098" name="Picture 2" descr="http://www.clker.com/cliparts/0/6/0/a/11949837711534131083firestation_mimooh_01.svg.me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189" y="1035778"/>
            <a:ext cx="833202" cy="1415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clker.com/cliparts/0/8/4/6/11949855551625557596home0.svg.thum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0400" y="1697245"/>
            <a:ext cx="942975" cy="94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www.clker.com/cliparts/4/c/7/b/1194985203682742481aziendaVendite.svg.thumb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8222" y="1449283"/>
            <a:ext cx="952500" cy="873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www.clker.com/cliparts/a/3/c/1/1194983755665086384carnegie_library_building_01.svg.me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964" y="1427369"/>
            <a:ext cx="1079500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078165" y="2508039"/>
            <a:ext cx="8499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Agency FB" panose="020B0503020202020204" pitchFamily="34" charset="0"/>
              </a:rPr>
              <a:t>First (1)</a:t>
            </a:r>
          </a:p>
          <a:p>
            <a:r>
              <a:rPr lang="en-US" sz="1200" b="1" dirty="0">
                <a:latin typeface="Agency FB" panose="020B0503020202020204" pitchFamily="34" charset="0"/>
              </a:rPr>
              <a:t>b</a:t>
            </a:r>
            <a:r>
              <a:rPr lang="en-US" sz="1200" b="1" dirty="0" smtClean="0">
                <a:latin typeface="Agency FB" panose="020B0503020202020204" pitchFamily="34" charset="0"/>
              </a:rPr>
              <a:t>uilding</a:t>
            </a:r>
          </a:p>
          <a:p>
            <a:r>
              <a:rPr lang="en-US" sz="1200" b="1" dirty="0">
                <a:latin typeface="Agency FB" panose="020B0503020202020204" pitchFamily="34" charset="0"/>
              </a:rPr>
              <a:t>o</a:t>
            </a:r>
            <a:r>
              <a:rPr lang="en-US" sz="1200" b="1" dirty="0" smtClean="0">
                <a:latin typeface="Agency FB" panose="020B0503020202020204" pitchFamily="34" charset="0"/>
              </a:rPr>
              <a:t>n your left. </a:t>
            </a:r>
            <a:endParaRPr lang="en-US" sz="1200" b="1" dirty="0">
              <a:latin typeface="Agency FB" panose="020B0503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350419" y="2438400"/>
            <a:ext cx="8178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Agency FB" panose="020B0503020202020204" pitchFamily="34" charset="0"/>
              </a:rPr>
              <a:t>Second (2)</a:t>
            </a:r>
          </a:p>
          <a:p>
            <a:r>
              <a:rPr lang="en-US" sz="1200" b="1" dirty="0">
                <a:latin typeface="Agency FB" panose="020B0503020202020204" pitchFamily="34" charset="0"/>
              </a:rPr>
              <a:t>b</a:t>
            </a:r>
            <a:r>
              <a:rPr lang="en-US" sz="1200" b="1" dirty="0" smtClean="0">
                <a:latin typeface="Agency FB" panose="020B0503020202020204" pitchFamily="34" charset="0"/>
              </a:rPr>
              <a:t>uilding </a:t>
            </a:r>
          </a:p>
          <a:p>
            <a:r>
              <a:rPr lang="en-US" sz="1200" b="1" dirty="0">
                <a:latin typeface="Agency FB" panose="020B0503020202020204" pitchFamily="34" charset="0"/>
              </a:rPr>
              <a:t>o</a:t>
            </a:r>
            <a:r>
              <a:rPr lang="en-US" sz="1200" b="1" dirty="0" smtClean="0">
                <a:latin typeface="Agency FB" panose="020B0503020202020204" pitchFamily="34" charset="0"/>
              </a:rPr>
              <a:t>n your left.</a:t>
            </a:r>
          </a:p>
          <a:p>
            <a:endParaRPr lang="en-US" sz="1200" b="1" dirty="0">
              <a:latin typeface="Agency FB" panose="020B0503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706246" y="2458006"/>
            <a:ext cx="7457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Agency FB" panose="020B0503020202020204" pitchFamily="34" charset="0"/>
              </a:rPr>
              <a:t>Third (3)</a:t>
            </a:r>
          </a:p>
          <a:p>
            <a:r>
              <a:rPr lang="en-US" sz="1200" b="1" dirty="0">
                <a:latin typeface="Agency FB" panose="020B0503020202020204" pitchFamily="34" charset="0"/>
              </a:rPr>
              <a:t>b</a:t>
            </a:r>
            <a:r>
              <a:rPr lang="en-US" sz="1200" b="1" dirty="0" smtClean="0">
                <a:latin typeface="Agency FB" panose="020B0503020202020204" pitchFamily="34" charset="0"/>
              </a:rPr>
              <a:t>uilding on</a:t>
            </a:r>
          </a:p>
          <a:p>
            <a:r>
              <a:rPr lang="en-US" sz="1200" b="1" dirty="0">
                <a:latin typeface="Agency FB" panose="020B0503020202020204" pitchFamily="34" charset="0"/>
              </a:rPr>
              <a:t>y</a:t>
            </a:r>
            <a:r>
              <a:rPr lang="en-US" sz="1200" b="1" dirty="0" smtClean="0">
                <a:latin typeface="Agency FB" panose="020B0503020202020204" pitchFamily="34" charset="0"/>
              </a:rPr>
              <a:t>our left.</a:t>
            </a:r>
            <a:endParaRPr lang="en-US" sz="1200" b="1" dirty="0">
              <a:latin typeface="Agency FB" panose="020B0503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101518" y="2508038"/>
            <a:ext cx="7457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Agency FB" panose="020B0503020202020204" pitchFamily="34" charset="0"/>
              </a:rPr>
              <a:t>Fourth (4)</a:t>
            </a:r>
          </a:p>
          <a:p>
            <a:r>
              <a:rPr lang="en-US" sz="1200" b="1" dirty="0">
                <a:latin typeface="Agency FB" panose="020B0503020202020204" pitchFamily="34" charset="0"/>
              </a:rPr>
              <a:t>b</a:t>
            </a:r>
            <a:r>
              <a:rPr lang="en-US" sz="1200" b="1" dirty="0" smtClean="0">
                <a:latin typeface="Agency FB" panose="020B0503020202020204" pitchFamily="34" charset="0"/>
              </a:rPr>
              <a:t>uilding on</a:t>
            </a:r>
          </a:p>
          <a:p>
            <a:r>
              <a:rPr lang="en-US" sz="1200" b="1" dirty="0">
                <a:latin typeface="Agency FB" panose="020B0503020202020204" pitchFamily="34" charset="0"/>
              </a:rPr>
              <a:t>y</a:t>
            </a:r>
            <a:r>
              <a:rPr lang="en-US" sz="1200" b="1" dirty="0" smtClean="0">
                <a:latin typeface="Agency FB" panose="020B0503020202020204" pitchFamily="34" charset="0"/>
              </a:rPr>
              <a:t>our left.</a:t>
            </a:r>
            <a:endParaRPr lang="en-US" sz="1200" b="1" dirty="0">
              <a:latin typeface="Agency FB" panose="020B0503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417492" y="574466"/>
            <a:ext cx="6046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Agency FB" panose="020B0503020202020204" pitchFamily="34" charset="0"/>
              </a:rPr>
              <a:t>school</a:t>
            </a:r>
            <a:endParaRPr lang="en-GB" dirty="0">
              <a:latin typeface="Agency FB" panose="020B0503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525747" y="927516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Agency FB" panose="020B0503020202020204" pitchFamily="34" charset="0"/>
              </a:rPr>
              <a:t>f</a:t>
            </a:r>
            <a:r>
              <a:rPr lang="en-GB" dirty="0" smtClean="0">
                <a:latin typeface="Agency FB" panose="020B0503020202020204" pitchFamily="34" charset="0"/>
              </a:rPr>
              <a:t>ire station</a:t>
            </a:r>
            <a:endParaRPr lang="en-GB" dirty="0">
              <a:latin typeface="Agency FB" panose="020B0503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593628" y="1261646"/>
            <a:ext cx="5068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Agency FB" panose="020B0503020202020204" pitchFamily="34" charset="0"/>
              </a:rPr>
              <a:t>hotel</a:t>
            </a:r>
            <a:endParaRPr lang="en-GB" dirty="0">
              <a:latin typeface="Agency FB" panose="020B0503020202020204" pitchFamily="34" charset="0"/>
            </a:endParaRPr>
          </a:p>
        </p:txBody>
      </p:sp>
      <p:pic>
        <p:nvPicPr>
          <p:cNvPr id="1026" name="Picture 2" descr="http://www.clker.com/cliparts/f/d/5/8/1194983772452460363school_country__abiclipa_01.svg.med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093" y="965304"/>
            <a:ext cx="785813" cy="128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8103710" y="911133"/>
            <a:ext cx="6415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Agency FB" panose="020B0503020202020204" pitchFamily="34" charset="0"/>
              </a:rPr>
              <a:t>a</a:t>
            </a:r>
            <a:r>
              <a:rPr lang="en-GB" dirty="0" smtClean="0">
                <a:latin typeface="Agency FB" panose="020B0503020202020204" pitchFamily="34" charset="0"/>
              </a:rPr>
              <a:t>irport</a:t>
            </a:r>
            <a:endParaRPr lang="en-GB" dirty="0">
              <a:latin typeface="Agency FB" panose="020B0503020202020204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3694997" y="2774682"/>
            <a:ext cx="0" cy="235192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3772141" y="2438400"/>
            <a:ext cx="837717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4" name="Line Callout 3 (Border and Accent Bar) 43"/>
          <p:cNvSpPr/>
          <p:nvPr/>
        </p:nvSpPr>
        <p:spPr>
          <a:xfrm>
            <a:off x="609600" y="635208"/>
            <a:ext cx="1890712" cy="2235341"/>
          </a:xfrm>
          <a:prstGeom prst="accent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187793"/>
              <a:gd name="adj8" fmla="val 126996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Agency FB" pitchFamily="34" charset="0"/>
              </a:rPr>
              <a:t>Question:</a:t>
            </a:r>
          </a:p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Agency FB" pitchFamily="34" charset="0"/>
              </a:rPr>
              <a:t>‘Excuse me.’</a:t>
            </a:r>
          </a:p>
          <a:p>
            <a:pPr algn="ctr"/>
            <a:r>
              <a:rPr lang="en-US" sz="2000" b="1" dirty="0" smtClean="0">
                <a:latin typeface="Agency FB" pitchFamily="34" charset="0"/>
              </a:rPr>
              <a:t>Could you tell me the way to the </a:t>
            </a:r>
            <a:r>
              <a:rPr lang="en-US" sz="2000" b="1" dirty="0">
                <a:latin typeface="Agency FB" pitchFamily="34" charset="0"/>
              </a:rPr>
              <a:t> </a:t>
            </a:r>
            <a:r>
              <a:rPr lang="en-US" sz="2000" b="1" dirty="0" smtClean="0">
                <a:latin typeface="Agency FB" pitchFamily="34" charset="0"/>
              </a:rPr>
              <a:t>hotel please?’ </a:t>
            </a:r>
            <a:endParaRPr lang="en-US" sz="2000" b="1" dirty="0">
              <a:latin typeface="Agency FB" pitchFamily="34" charset="0"/>
            </a:endParaRPr>
          </a:p>
        </p:txBody>
      </p:sp>
      <p:pic>
        <p:nvPicPr>
          <p:cNvPr id="39" name="Picture 2" descr="http://www.clker.com/cliparts/1/f/9/4/11949846671265795008people_juliane_krug_08c.svg.thumb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111" y="5710261"/>
            <a:ext cx="55245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http://www.clker.com/cliparts/Q/o/f/W/S/b/man-with-polka-dotted-shirt-md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663" y="4836389"/>
            <a:ext cx="533400" cy="921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Line Callout 3 (Border and Accent Bar) 3"/>
          <p:cNvSpPr/>
          <p:nvPr/>
        </p:nvSpPr>
        <p:spPr>
          <a:xfrm>
            <a:off x="5647697" y="3598190"/>
            <a:ext cx="2393495" cy="789138"/>
          </a:xfrm>
          <a:prstGeom prst="accent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175465"/>
              <a:gd name="adj8" fmla="val -36369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Agency FB" panose="020B0503020202020204" pitchFamily="34" charset="0"/>
              </a:rPr>
              <a:t>1. ‘Go straight.’</a:t>
            </a:r>
            <a:endParaRPr lang="en-US" dirty="0">
              <a:latin typeface="Agency FB" panose="020B0503020202020204" pitchFamily="34" charset="0"/>
            </a:endParaRPr>
          </a:p>
        </p:txBody>
      </p:sp>
      <p:sp>
        <p:nvSpPr>
          <p:cNvPr id="42" name="Line Callout 3 (Border and Accent Bar) 41"/>
          <p:cNvSpPr/>
          <p:nvPr/>
        </p:nvSpPr>
        <p:spPr>
          <a:xfrm>
            <a:off x="5456588" y="4636771"/>
            <a:ext cx="2393495" cy="789138"/>
          </a:xfrm>
          <a:prstGeom prst="accent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73339"/>
              <a:gd name="adj8" fmla="val -35721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gency FB" panose="020B0503020202020204" pitchFamily="34" charset="0"/>
              </a:rPr>
              <a:t>2</a:t>
            </a:r>
            <a:r>
              <a:rPr lang="en-US" dirty="0" smtClean="0">
                <a:latin typeface="Agency FB" panose="020B0503020202020204" pitchFamily="34" charset="0"/>
              </a:rPr>
              <a:t>. ‘Take the second street on your right.’</a:t>
            </a:r>
            <a:endParaRPr lang="en-US" dirty="0">
              <a:latin typeface="Agency FB" panose="020B0503020202020204" pitchFamily="34" charset="0"/>
            </a:endParaRPr>
          </a:p>
        </p:txBody>
      </p:sp>
      <p:sp>
        <p:nvSpPr>
          <p:cNvPr id="43" name="Line Callout 3 (Border and Accent Bar) 42"/>
          <p:cNvSpPr/>
          <p:nvPr/>
        </p:nvSpPr>
        <p:spPr>
          <a:xfrm>
            <a:off x="5704138" y="5562600"/>
            <a:ext cx="2393495" cy="789138"/>
          </a:xfrm>
          <a:prstGeom prst="accent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-5219"/>
              <a:gd name="adj8" fmla="val -43491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Agency FB" panose="020B0503020202020204" pitchFamily="34" charset="0"/>
              </a:rPr>
              <a:t>3. ‘It’s the first building on your left.’</a:t>
            </a:r>
            <a:endParaRPr lang="en-US" dirty="0">
              <a:latin typeface="Agency FB" panose="020B0503020202020204" pitchFamily="34" charset="0"/>
            </a:endParaRPr>
          </a:p>
        </p:txBody>
      </p:sp>
      <p:sp>
        <p:nvSpPr>
          <p:cNvPr id="45" name="Line Callout 3 (Border and Accent Bar) 44"/>
          <p:cNvSpPr/>
          <p:nvPr/>
        </p:nvSpPr>
        <p:spPr>
          <a:xfrm>
            <a:off x="5856537" y="5542621"/>
            <a:ext cx="2393495" cy="789138"/>
          </a:xfrm>
          <a:prstGeom prst="accent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-5219"/>
              <a:gd name="adj8" fmla="val -43491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Agency FB" panose="020B0503020202020204" pitchFamily="34" charset="0"/>
              </a:rPr>
              <a:t>3. ‘It’s next to the school.’</a:t>
            </a:r>
            <a:endParaRPr lang="en-US" dirty="0"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82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4" grpId="1" animBg="1"/>
      <p:bldP spid="4" grpId="0" animBg="1"/>
      <p:bldP spid="4" grpId="1" animBg="1"/>
      <p:bldP spid="42" grpId="0" animBg="1"/>
      <p:bldP spid="42" grpId="1" animBg="1"/>
      <p:bldP spid="43" grpId="0" animBg="1"/>
      <p:bldP spid="43" grpId="1" animBg="1"/>
      <p:bldP spid="45" grpId="0" animBg="1"/>
      <p:bldP spid="4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95056" y="1295400"/>
            <a:ext cx="8686800" cy="841248"/>
          </a:xfrm>
        </p:spPr>
        <p:txBody>
          <a:bodyPr>
            <a:normAutofit fontScale="90000"/>
          </a:bodyPr>
          <a:lstStyle/>
          <a:p>
            <a:r>
              <a:rPr lang="en-US" sz="6700" b="1" cap="none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gency FB" pitchFamily="34" charset="0"/>
              </a:rPr>
              <a:t>under</a:t>
            </a:r>
            <a:r>
              <a:rPr lang="en-US" sz="3200" dirty="0" smtClean="0">
                <a:latin typeface="Agency FB" pitchFamily="34" charset="0"/>
              </a:rPr>
              <a:t/>
            </a:r>
            <a:br>
              <a:rPr lang="en-US" sz="3200" dirty="0" smtClean="0">
                <a:latin typeface="Agency FB" pitchFamily="34" charset="0"/>
              </a:rPr>
            </a:br>
            <a:endParaRPr lang="en-US" sz="3200" b="1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gency FB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3A601CA-10C1-4759-BA46-410CFAAE4FB1}" type="datetime1">
              <a:rPr lang="en-US" smtClean="0"/>
              <a:pPr>
                <a:defRPr/>
              </a:pPr>
              <a:t>4/9/2017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553D0C-8AB8-46A6-B1A4-6279E9963254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1030" name="Picture 6" descr="http://freeimagesarchive.com/data/media/210/Soccer+Bal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900" y="4057338"/>
            <a:ext cx="1524000" cy="11797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be 4"/>
          <p:cNvSpPr/>
          <p:nvPr/>
        </p:nvSpPr>
        <p:spPr>
          <a:xfrm>
            <a:off x="2971800" y="1615190"/>
            <a:ext cx="3124200" cy="2743200"/>
          </a:xfrm>
          <a:prstGeom prst="cub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666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Line 2"/>
          <p:cNvSpPr>
            <a:spLocks noChangeShapeType="1"/>
          </p:cNvSpPr>
          <p:nvPr/>
        </p:nvSpPr>
        <p:spPr bwMode="auto">
          <a:xfrm flipV="1">
            <a:off x="3495205" y="4267200"/>
            <a:ext cx="9995" cy="2590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5" name="Line 3"/>
          <p:cNvSpPr>
            <a:spLocks noChangeShapeType="1"/>
          </p:cNvSpPr>
          <p:nvPr/>
        </p:nvSpPr>
        <p:spPr bwMode="auto">
          <a:xfrm>
            <a:off x="3886200" y="4724400"/>
            <a:ext cx="0" cy="213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6" name="Line 4"/>
          <p:cNvSpPr>
            <a:spLocks noChangeShapeType="1"/>
          </p:cNvSpPr>
          <p:nvPr/>
        </p:nvSpPr>
        <p:spPr bwMode="auto">
          <a:xfrm>
            <a:off x="3886200" y="4724400"/>
            <a:ext cx="525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7" name="Line 5"/>
          <p:cNvSpPr>
            <a:spLocks noChangeShapeType="1"/>
          </p:cNvSpPr>
          <p:nvPr/>
        </p:nvSpPr>
        <p:spPr bwMode="auto">
          <a:xfrm>
            <a:off x="3886200" y="3962400"/>
            <a:ext cx="525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8" name="Line 6"/>
          <p:cNvSpPr>
            <a:spLocks noChangeShapeType="1"/>
          </p:cNvSpPr>
          <p:nvPr/>
        </p:nvSpPr>
        <p:spPr bwMode="auto">
          <a:xfrm flipV="1">
            <a:off x="3886200" y="32004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9" name="Line 7"/>
          <p:cNvSpPr>
            <a:spLocks noChangeShapeType="1"/>
          </p:cNvSpPr>
          <p:nvPr/>
        </p:nvSpPr>
        <p:spPr bwMode="auto">
          <a:xfrm>
            <a:off x="3886200" y="3200400"/>
            <a:ext cx="525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0" name="Line 8"/>
          <p:cNvSpPr>
            <a:spLocks noChangeShapeType="1"/>
          </p:cNvSpPr>
          <p:nvPr/>
        </p:nvSpPr>
        <p:spPr bwMode="auto">
          <a:xfrm>
            <a:off x="3886200" y="2438400"/>
            <a:ext cx="502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1" name="Line 9"/>
          <p:cNvSpPr>
            <a:spLocks noChangeShapeType="1"/>
          </p:cNvSpPr>
          <p:nvPr/>
        </p:nvSpPr>
        <p:spPr bwMode="auto">
          <a:xfrm flipV="1">
            <a:off x="3505200" y="35814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2" name="Line 10"/>
          <p:cNvSpPr>
            <a:spLocks noChangeShapeType="1"/>
          </p:cNvSpPr>
          <p:nvPr/>
        </p:nvSpPr>
        <p:spPr bwMode="auto">
          <a:xfrm flipH="1">
            <a:off x="0" y="3581400"/>
            <a:ext cx="3505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3" name="Line 11"/>
          <p:cNvSpPr>
            <a:spLocks noChangeShapeType="1"/>
          </p:cNvSpPr>
          <p:nvPr/>
        </p:nvSpPr>
        <p:spPr bwMode="auto">
          <a:xfrm flipH="1">
            <a:off x="0" y="3200400"/>
            <a:ext cx="3505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4" name="Line 12"/>
          <p:cNvSpPr>
            <a:spLocks noChangeShapeType="1"/>
          </p:cNvSpPr>
          <p:nvPr/>
        </p:nvSpPr>
        <p:spPr bwMode="auto">
          <a:xfrm flipV="1">
            <a:off x="3500202" y="1885950"/>
            <a:ext cx="1" cy="1314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5" name="Line 13"/>
          <p:cNvSpPr>
            <a:spLocks noChangeShapeType="1"/>
          </p:cNvSpPr>
          <p:nvPr/>
        </p:nvSpPr>
        <p:spPr bwMode="auto">
          <a:xfrm flipV="1">
            <a:off x="3886200" y="1295400"/>
            <a:ext cx="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6" name="Line 14"/>
          <p:cNvSpPr>
            <a:spLocks noChangeShapeType="1"/>
          </p:cNvSpPr>
          <p:nvPr/>
        </p:nvSpPr>
        <p:spPr bwMode="auto">
          <a:xfrm>
            <a:off x="3886200" y="1295400"/>
            <a:ext cx="502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7" name="Line 15"/>
          <p:cNvSpPr>
            <a:spLocks noChangeShapeType="1"/>
          </p:cNvSpPr>
          <p:nvPr/>
        </p:nvSpPr>
        <p:spPr bwMode="auto">
          <a:xfrm>
            <a:off x="3863715" y="927516"/>
            <a:ext cx="3657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8" name="Line 16"/>
          <p:cNvSpPr>
            <a:spLocks noChangeShapeType="1"/>
          </p:cNvSpPr>
          <p:nvPr/>
        </p:nvSpPr>
        <p:spPr bwMode="auto">
          <a:xfrm flipV="1">
            <a:off x="3863715" y="342900"/>
            <a:ext cx="0" cy="58461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1" name="Picture 4" descr="http://4.bp.blogspot.com/-jK3d7BBhfKs/Tp2SvSt9a6I/AAAAAAAABnI/3nq2AjH0AL4/s1600/arrow+u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995" y="5702604"/>
            <a:ext cx="992005" cy="786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Line 16"/>
          <p:cNvSpPr>
            <a:spLocks noChangeShapeType="1"/>
          </p:cNvSpPr>
          <p:nvPr/>
        </p:nvSpPr>
        <p:spPr bwMode="auto">
          <a:xfrm flipV="1">
            <a:off x="3495206" y="342900"/>
            <a:ext cx="0" cy="124480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Line 16"/>
          <p:cNvSpPr>
            <a:spLocks noChangeShapeType="1"/>
          </p:cNvSpPr>
          <p:nvPr/>
        </p:nvSpPr>
        <p:spPr bwMode="auto">
          <a:xfrm flipV="1">
            <a:off x="0" y="1587706"/>
            <a:ext cx="3500202" cy="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Line 16"/>
          <p:cNvSpPr>
            <a:spLocks noChangeShapeType="1"/>
          </p:cNvSpPr>
          <p:nvPr/>
        </p:nvSpPr>
        <p:spPr bwMode="auto">
          <a:xfrm flipV="1">
            <a:off x="0" y="1885950"/>
            <a:ext cx="3505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098" name="Picture 2" descr="http://www.clker.com/cliparts/0/6/0/a/11949837711534131083firestation_mimooh_01.svg.me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189" y="1035778"/>
            <a:ext cx="833202" cy="1415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www.clker.com/cliparts/4/c/7/b/1194985203682742481aziendaVendite.svg.thum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8222" y="1449283"/>
            <a:ext cx="952500" cy="873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www.clker.com/cliparts/a/3/c/1/1194983755665086384carnegie_library_building_01.svg.med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964" y="1427369"/>
            <a:ext cx="1079500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078165" y="2508039"/>
            <a:ext cx="8499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Agency FB" panose="020B0503020202020204" pitchFamily="34" charset="0"/>
              </a:rPr>
              <a:t>First (1)</a:t>
            </a:r>
          </a:p>
          <a:p>
            <a:r>
              <a:rPr lang="en-US" sz="1200" b="1" dirty="0">
                <a:latin typeface="Agency FB" panose="020B0503020202020204" pitchFamily="34" charset="0"/>
              </a:rPr>
              <a:t>b</a:t>
            </a:r>
            <a:r>
              <a:rPr lang="en-US" sz="1200" b="1" dirty="0" smtClean="0">
                <a:latin typeface="Agency FB" panose="020B0503020202020204" pitchFamily="34" charset="0"/>
              </a:rPr>
              <a:t>uilding</a:t>
            </a:r>
          </a:p>
          <a:p>
            <a:r>
              <a:rPr lang="en-US" sz="1200" b="1" dirty="0">
                <a:latin typeface="Agency FB" panose="020B0503020202020204" pitchFamily="34" charset="0"/>
              </a:rPr>
              <a:t>o</a:t>
            </a:r>
            <a:r>
              <a:rPr lang="en-US" sz="1200" b="1" dirty="0" smtClean="0">
                <a:latin typeface="Agency FB" panose="020B0503020202020204" pitchFamily="34" charset="0"/>
              </a:rPr>
              <a:t>n your left. </a:t>
            </a:r>
            <a:endParaRPr lang="en-US" sz="1200" b="1" dirty="0">
              <a:latin typeface="Agency FB" panose="020B0503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350419" y="2438400"/>
            <a:ext cx="8178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Agency FB" panose="020B0503020202020204" pitchFamily="34" charset="0"/>
              </a:rPr>
              <a:t>Second (2)</a:t>
            </a:r>
          </a:p>
          <a:p>
            <a:r>
              <a:rPr lang="en-US" sz="1200" b="1" dirty="0">
                <a:latin typeface="Agency FB" panose="020B0503020202020204" pitchFamily="34" charset="0"/>
              </a:rPr>
              <a:t>b</a:t>
            </a:r>
            <a:r>
              <a:rPr lang="en-US" sz="1200" b="1" dirty="0" smtClean="0">
                <a:latin typeface="Agency FB" panose="020B0503020202020204" pitchFamily="34" charset="0"/>
              </a:rPr>
              <a:t>uilding </a:t>
            </a:r>
          </a:p>
          <a:p>
            <a:r>
              <a:rPr lang="en-US" sz="1200" b="1" dirty="0">
                <a:latin typeface="Agency FB" panose="020B0503020202020204" pitchFamily="34" charset="0"/>
              </a:rPr>
              <a:t>o</a:t>
            </a:r>
            <a:r>
              <a:rPr lang="en-US" sz="1200" b="1" dirty="0" smtClean="0">
                <a:latin typeface="Agency FB" panose="020B0503020202020204" pitchFamily="34" charset="0"/>
              </a:rPr>
              <a:t>n your left.</a:t>
            </a:r>
          </a:p>
          <a:p>
            <a:endParaRPr lang="en-US" sz="1200" b="1" dirty="0">
              <a:latin typeface="Agency FB" panose="020B0503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706246" y="2451516"/>
            <a:ext cx="7457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Agency FB" panose="020B0503020202020204" pitchFamily="34" charset="0"/>
              </a:rPr>
              <a:t>Third (3)</a:t>
            </a:r>
          </a:p>
          <a:p>
            <a:r>
              <a:rPr lang="en-US" sz="1200" b="1" dirty="0">
                <a:latin typeface="Agency FB" panose="020B0503020202020204" pitchFamily="34" charset="0"/>
              </a:rPr>
              <a:t>b</a:t>
            </a:r>
            <a:r>
              <a:rPr lang="en-US" sz="1200" b="1" dirty="0" smtClean="0">
                <a:latin typeface="Agency FB" panose="020B0503020202020204" pitchFamily="34" charset="0"/>
              </a:rPr>
              <a:t>uilding on</a:t>
            </a:r>
          </a:p>
          <a:p>
            <a:r>
              <a:rPr lang="en-US" sz="1200" b="1" dirty="0">
                <a:latin typeface="Agency FB" panose="020B0503020202020204" pitchFamily="34" charset="0"/>
              </a:rPr>
              <a:t>y</a:t>
            </a:r>
            <a:r>
              <a:rPr lang="en-US" sz="1200" b="1" dirty="0" smtClean="0">
                <a:latin typeface="Agency FB" panose="020B0503020202020204" pitchFamily="34" charset="0"/>
              </a:rPr>
              <a:t>our left.</a:t>
            </a:r>
            <a:endParaRPr lang="en-US" sz="1200" b="1" dirty="0">
              <a:latin typeface="Agency FB" panose="020B0503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101518" y="2508038"/>
            <a:ext cx="7457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Agency FB" panose="020B0503020202020204" pitchFamily="34" charset="0"/>
              </a:rPr>
              <a:t>Fourth (4)</a:t>
            </a:r>
          </a:p>
          <a:p>
            <a:r>
              <a:rPr lang="en-US" sz="1200" b="1" dirty="0">
                <a:latin typeface="Agency FB" panose="020B0503020202020204" pitchFamily="34" charset="0"/>
              </a:rPr>
              <a:t>b</a:t>
            </a:r>
            <a:r>
              <a:rPr lang="en-US" sz="1200" b="1" dirty="0" smtClean="0">
                <a:latin typeface="Agency FB" panose="020B0503020202020204" pitchFamily="34" charset="0"/>
              </a:rPr>
              <a:t>uilding on</a:t>
            </a:r>
          </a:p>
          <a:p>
            <a:r>
              <a:rPr lang="en-US" sz="1200" b="1" dirty="0">
                <a:latin typeface="Agency FB" panose="020B0503020202020204" pitchFamily="34" charset="0"/>
              </a:rPr>
              <a:t>y</a:t>
            </a:r>
            <a:r>
              <a:rPr lang="en-US" sz="1200" b="1" dirty="0" smtClean="0">
                <a:latin typeface="Agency FB" panose="020B0503020202020204" pitchFamily="34" charset="0"/>
              </a:rPr>
              <a:t>our left.</a:t>
            </a:r>
            <a:endParaRPr lang="en-US" sz="1200" b="1" dirty="0">
              <a:latin typeface="Agency FB" panose="020B0503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31731" y="574466"/>
            <a:ext cx="776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school</a:t>
            </a:r>
            <a:endParaRPr lang="en-GB" dirty="0"/>
          </a:p>
        </p:txBody>
      </p:sp>
      <p:sp>
        <p:nvSpPr>
          <p:cNvPr id="36" name="TextBox 35"/>
          <p:cNvSpPr txBox="1"/>
          <p:nvPr/>
        </p:nvSpPr>
        <p:spPr>
          <a:xfrm>
            <a:off x="6525747" y="927516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Agency FB" panose="020B0503020202020204" pitchFamily="34" charset="0"/>
              </a:rPr>
              <a:t>f</a:t>
            </a:r>
            <a:r>
              <a:rPr lang="en-GB" dirty="0" smtClean="0">
                <a:latin typeface="Agency FB" panose="020B0503020202020204" pitchFamily="34" charset="0"/>
              </a:rPr>
              <a:t>ire station</a:t>
            </a:r>
            <a:endParaRPr lang="en-GB" dirty="0">
              <a:latin typeface="Agency FB" panose="020B0503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593628" y="1246568"/>
            <a:ext cx="5068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Agency FB" panose="020B0503020202020204" pitchFamily="34" charset="0"/>
              </a:rPr>
              <a:t>hotel</a:t>
            </a:r>
            <a:endParaRPr lang="en-GB" dirty="0">
              <a:latin typeface="Agency FB" panose="020B0503020202020204" pitchFamily="34" charset="0"/>
            </a:endParaRPr>
          </a:p>
        </p:txBody>
      </p:sp>
      <p:pic>
        <p:nvPicPr>
          <p:cNvPr id="1026" name="Picture 2" descr="http://www.clker.com/cliparts/f/d/5/8/1194983772452460363school_country__abiclipa_01.svg.me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093" y="965304"/>
            <a:ext cx="785813" cy="128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8103710" y="911133"/>
            <a:ext cx="6415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Agency FB" panose="020B0503020202020204" pitchFamily="34" charset="0"/>
              </a:rPr>
              <a:t>a</a:t>
            </a:r>
            <a:r>
              <a:rPr lang="en-GB" dirty="0" smtClean="0">
                <a:latin typeface="Agency FB" panose="020B0503020202020204" pitchFamily="34" charset="0"/>
              </a:rPr>
              <a:t>irport</a:t>
            </a:r>
            <a:endParaRPr lang="en-GB" dirty="0">
              <a:latin typeface="Agency FB" panose="020B0503020202020204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3694997" y="2774682"/>
            <a:ext cx="0" cy="235192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endCxn id="4098" idx="2"/>
          </p:cNvCxnSpPr>
          <p:nvPr/>
        </p:nvCxnSpPr>
        <p:spPr>
          <a:xfrm>
            <a:off x="3772141" y="2438400"/>
            <a:ext cx="3213649" cy="1311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4" name="Line Callout 3 (Border and Accent Bar) 43"/>
          <p:cNvSpPr/>
          <p:nvPr/>
        </p:nvSpPr>
        <p:spPr>
          <a:xfrm>
            <a:off x="609600" y="635208"/>
            <a:ext cx="1890712" cy="2235341"/>
          </a:xfrm>
          <a:prstGeom prst="accent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187793"/>
              <a:gd name="adj8" fmla="val 126996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Agency FB" pitchFamily="34" charset="0"/>
              </a:rPr>
              <a:t>Question:</a:t>
            </a:r>
          </a:p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Agency FB" pitchFamily="34" charset="0"/>
              </a:rPr>
              <a:t>‘Excuse me.’</a:t>
            </a:r>
          </a:p>
          <a:p>
            <a:pPr algn="ctr"/>
            <a:r>
              <a:rPr lang="en-US" sz="2000" b="1" dirty="0" smtClean="0">
                <a:latin typeface="Agency FB" pitchFamily="34" charset="0"/>
              </a:rPr>
              <a:t>Could you tell me the way to the fire station please?’ </a:t>
            </a:r>
            <a:endParaRPr lang="en-US" sz="2000" b="1" dirty="0">
              <a:latin typeface="Agency FB" pitchFamily="34" charset="0"/>
            </a:endParaRPr>
          </a:p>
        </p:txBody>
      </p:sp>
      <p:pic>
        <p:nvPicPr>
          <p:cNvPr id="39" name="Picture 2" descr="http://www.clker.com/cliparts/1/f/9/4/11949846671265795008people_juliane_krug_08c.svg.thumb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111" y="5710261"/>
            <a:ext cx="55245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http://www.clker.com/cliparts/Q/o/f/W/S/b/man-with-polka-dotted-shirt-md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663" y="4836389"/>
            <a:ext cx="533400" cy="921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Line Callout 3 (Border and Accent Bar) 3"/>
          <p:cNvSpPr/>
          <p:nvPr/>
        </p:nvSpPr>
        <p:spPr>
          <a:xfrm>
            <a:off x="5647697" y="3598190"/>
            <a:ext cx="2393495" cy="789138"/>
          </a:xfrm>
          <a:prstGeom prst="accent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175465"/>
              <a:gd name="adj8" fmla="val -36369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Agency FB" panose="020B0503020202020204" pitchFamily="34" charset="0"/>
              </a:rPr>
              <a:t>1. ‘Go straight.’</a:t>
            </a:r>
            <a:endParaRPr lang="en-US" dirty="0">
              <a:latin typeface="Agency FB" panose="020B0503020202020204" pitchFamily="34" charset="0"/>
            </a:endParaRPr>
          </a:p>
        </p:txBody>
      </p:sp>
      <p:sp>
        <p:nvSpPr>
          <p:cNvPr id="42" name="Line Callout 3 (Border and Accent Bar) 41"/>
          <p:cNvSpPr/>
          <p:nvPr/>
        </p:nvSpPr>
        <p:spPr>
          <a:xfrm>
            <a:off x="5456588" y="4636771"/>
            <a:ext cx="2393495" cy="789138"/>
          </a:xfrm>
          <a:prstGeom prst="accent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79133"/>
              <a:gd name="adj8" fmla="val -29990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gency FB" panose="020B0503020202020204" pitchFamily="34" charset="0"/>
              </a:rPr>
              <a:t>2</a:t>
            </a:r>
            <a:r>
              <a:rPr lang="en-US" dirty="0" smtClean="0">
                <a:latin typeface="Agency FB" panose="020B0503020202020204" pitchFamily="34" charset="0"/>
              </a:rPr>
              <a:t>. ‘Take the second street on your right.’</a:t>
            </a:r>
            <a:endParaRPr lang="en-US" dirty="0">
              <a:latin typeface="Agency FB" panose="020B0503020202020204" pitchFamily="34" charset="0"/>
            </a:endParaRPr>
          </a:p>
        </p:txBody>
      </p:sp>
      <p:sp>
        <p:nvSpPr>
          <p:cNvPr id="43" name="Line Callout 3 (Border and Accent Bar) 42"/>
          <p:cNvSpPr/>
          <p:nvPr/>
        </p:nvSpPr>
        <p:spPr>
          <a:xfrm>
            <a:off x="5688898" y="5410669"/>
            <a:ext cx="2393495" cy="789138"/>
          </a:xfrm>
          <a:prstGeom prst="accent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31474"/>
              <a:gd name="adj8" fmla="val -43491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Agency FB" panose="020B0503020202020204" pitchFamily="34" charset="0"/>
              </a:rPr>
              <a:t>3. ‘It’s the third building on your left.’</a:t>
            </a:r>
            <a:endParaRPr lang="en-US" dirty="0">
              <a:latin typeface="Agency FB" panose="020B0503020202020204" pitchFamily="34" charset="0"/>
            </a:endParaRPr>
          </a:p>
        </p:txBody>
      </p:sp>
      <p:sp>
        <p:nvSpPr>
          <p:cNvPr id="45" name="Line Callout 3 (Border and Accent Bar) 44"/>
          <p:cNvSpPr/>
          <p:nvPr/>
        </p:nvSpPr>
        <p:spPr>
          <a:xfrm>
            <a:off x="5608988" y="4789171"/>
            <a:ext cx="2393495" cy="789138"/>
          </a:xfrm>
          <a:prstGeom prst="accent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79133"/>
              <a:gd name="adj8" fmla="val -29990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gency FB" panose="020B0503020202020204" pitchFamily="34" charset="0"/>
              </a:rPr>
              <a:t>4</a:t>
            </a:r>
            <a:r>
              <a:rPr lang="en-US" dirty="0" smtClean="0">
                <a:latin typeface="Agency FB" panose="020B0503020202020204" pitchFamily="34" charset="0"/>
              </a:rPr>
              <a:t>. ‘It’s between the airport and the school.’</a:t>
            </a:r>
            <a:endParaRPr lang="en-US" dirty="0"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5297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4" grpId="1" animBg="1"/>
      <p:bldP spid="4" grpId="0" animBg="1"/>
      <p:bldP spid="4" grpId="1" animBg="1"/>
      <p:bldP spid="42" grpId="0" animBg="1"/>
      <p:bldP spid="42" grpId="1" animBg="1"/>
      <p:bldP spid="43" grpId="0" animBg="1"/>
      <p:bldP spid="43" grpId="1" animBg="1"/>
      <p:bldP spid="45" grpId="0" animBg="1"/>
      <p:bldP spid="45" grpId="1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Line 2"/>
          <p:cNvSpPr>
            <a:spLocks noChangeShapeType="1"/>
          </p:cNvSpPr>
          <p:nvPr/>
        </p:nvSpPr>
        <p:spPr bwMode="auto">
          <a:xfrm flipV="1">
            <a:off x="3505200" y="4267200"/>
            <a:ext cx="0" cy="2743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5" name="Line 3"/>
          <p:cNvSpPr>
            <a:spLocks noChangeShapeType="1"/>
          </p:cNvSpPr>
          <p:nvPr/>
        </p:nvSpPr>
        <p:spPr bwMode="auto">
          <a:xfrm>
            <a:off x="3886200" y="4724400"/>
            <a:ext cx="0" cy="228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6" name="Line 4"/>
          <p:cNvSpPr>
            <a:spLocks noChangeShapeType="1"/>
          </p:cNvSpPr>
          <p:nvPr/>
        </p:nvSpPr>
        <p:spPr bwMode="auto">
          <a:xfrm flipV="1">
            <a:off x="3886200" y="4724400"/>
            <a:ext cx="525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7" name="Line 5"/>
          <p:cNvSpPr>
            <a:spLocks noChangeShapeType="1"/>
          </p:cNvSpPr>
          <p:nvPr/>
        </p:nvSpPr>
        <p:spPr bwMode="auto">
          <a:xfrm>
            <a:off x="3886200" y="3962400"/>
            <a:ext cx="525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8" name="Line 6"/>
          <p:cNvSpPr>
            <a:spLocks noChangeShapeType="1"/>
          </p:cNvSpPr>
          <p:nvPr/>
        </p:nvSpPr>
        <p:spPr bwMode="auto">
          <a:xfrm flipV="1">
            <a:off x="3886200" y="32004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9" name="Line 7"/>
          <p:cNvSpPr>
            <a:spLocks noChangeShapeType="1"/>
          </p:cNvSpPr>
          <p:nvPr/>
        </p:nvSpPr>
        <p:spPr bwMode="auto">
          <a:xfrm>
            <a:off x="3886200" y="3200400"/>
            <a:ext cx="525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0" name="Line 8"/>
          <p:cNvSpPr>
            <a:spLocks noChangeShapeType="1"/>
          </p:cNvSpPr>
          <p:nvPr/>
        </p:nvSpPr>
        <p:spPr bwMode="auto">
          <a:xfrm>
            <a:off x="3886200" y="2438400"/>
            <a:ext cx="502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1" name="Line 9"/>
          <p:cNvSpPr>
            <a:spLocks noChangeShapeType="1"/>
          </p:cNvSpPr>
          <p:nvPr/>
        </p:nvSpPr>
        <p:spPr bwMode="auto">
          <a:xfrm flipV="1">
            <a:off x="3505200" y="35814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2" name="Line 10"/>
          <p:cNvSpPr>
            <a:spLocks noChangeShapeType="1"/>
          </p:cNvSpPr>
          <p:nvPr/>
        </p:nvSpPr>
        <p:spPr bwMode="auto">
          <a:xfrm flipH="1">
            <a:off x="0" y="3581400"/>
            <a:ext cx="3505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3" name="Line 11"/>
          <p:cNvSpPr>
            <a:spLocks noChangeShapeType="1"/>
          </p:cNvSpPr>
          <p:nvPr/>
        </p:nvSpPr>
        <p:spPr bwMode="auto">
          <a:xfrm flipH="1">
            <a:off x="0" y="3200400"/>
            <a:ext cx="3505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4" name="Line 12"/>
          <p:cNvSpPr>
            <a:spLocks noChangeShapeType="1"/>
          </p:cNvSpPr>
          <p:nvPr/>
        </p:nvSpPr>
        <p:spPr bwMode="auto">
          <a:xfrm flipV="1">
            <a:off x="3500202" y="1885950"/>
            <a:ext cx="1" cy="1314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5" name="Line 13"/>
          <p:cNvSpPr>
            <a:spLocks noChangeShapeType="1"/>
          </p:cNvSpPr>
          <p:nvPr/>
        </p:nvSpPr>
        <p:spPr bwMode="auto">
          <a:xfrm flipV="1">
            <a:off x="3886200" y="1295400"/>
            <a:ext cx="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6" name="Line 14"/>
          <p:cNvSpPr>
            <a:spLocks noChangeShapeType="1"/>
          </p:cNvSpPr>
          <p:nvPr/>
        </p:nvSpPr>
        <p:spPr bwMode="auto">
          <a:xfrm>
            <a:off x="3886200" y="1295400"/>
            <a:ext cx="502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7" name="Line 15"/>
          <p:cNvSpPr>
            <a:spLocks noChangeShapeType="1"/>
          </p:cNvSpPr>
          <p:nvPr/>
        </p:nvSpPr>
        <p:spPr bwMode="auto">
          <a:xfrm>
            <a:off x="3886200" y="927516"/>
            <a:ext cx="525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8" name="Line 16"/>
          <p:cNvSpPr>
            <a:spLocks noChangeShapeType="1"/>
          </p:cNvSpPr>
          <p:nvPr/>
        </p:nvSpPr>
        <p:spPr bwMode="auto">
          <a:xfrm flipV="1">
            <a:off x="3863715" y="342900"/>
            <a:ext cx="0" cy="58461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1" name="Picture 4" descr="http://4.bp.blogspot.com/-jK3d7BBhfKs/Tp2SvSt9a6I/AAAAAAAABnI/3nq2AjH0AL4/s1600/arrow+u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995" y="5702604"/>
            <a:ext cx="992005" cy="786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Line 16"/>
          <p:cNvSpPr>
            <a:spLocks noChangeShapeType="1"/>
          </p:cNvSpPr>
          <p:nvPr/>
        </p:nvSpPr>
        <p:spPr bwMode="auto">
          <a:xfrm flipV="1">
            <a:off x="0" y="1587706"/>
            <a:ext cx="3500202" cy="77449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Line 16"/>
          <p:cNvSpPr>
            <a:spLocks noChangeShapeType="1"/>
          </p:cNvSpPr>
          <p:nvPr/>
        </p:nvSpPr>
        <p:spPr bwMode="auto">
          <a:xfrm flipV="1">
            <a:off x="0" y="1885950"/>
            <a:ext cx="3505200" cy="75427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098" name="Picture 2" descr="http://www.clker.com/cliparts/0/6/0/a/11949837711534131083firestation_mimooh_01.svg.me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657" y="775407"/>
            <a:ext cx="744853" cy="1025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www.clker.com/cliparts/4/c/7/b/1194985203682742481aziendaVendite.svg.thum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10" y="1231994"/>
            <a:ext cx="897594" cy="653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www.clker.com/cliparts/a/3/c/1/1194983755665086384carnegie_library_building_01.svg.med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1473336"/>
            <a:ext cx="903210" cy="695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09788" y="465931"/>
            <a:ext cx="6046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Agency FB" panose="020B0503020202020204" pitchFamily="34" charset="0"/>
              </a:rPr>
              <a:t>school</a:t>
            </a:r>
            <a:endParaRPr lang="en-GB" dirty="0">
              <a:latin typeface="Agency FB" panose="020B0503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768480" y="626750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Agency FB" panose="020B0503020202020204" pitchFamily="34" charset="0"/>
              </a:rPr>
              <a:t>f</a:t>
            </a:r>
            <a:r>
              <a:rPr lang="en-GB" dirty="0" smtClean="0">
                <a:latin typeface="Agency FB" panose="020B0503020202020204" pitchFamily="34" charset="0"/>
              </a:rPr>
              <a:t>ire station</a:t>
            </a:r>
            <a:endParaRPr lang="en-GB" dirty="0">
              <a:latin typeface="Agency FB" panose="020B0503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98926" y="982443"/>
            <a:ext cx="5068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Agency FB" panose="020B0503020202020204" pitchFamily="34" charset="0"/>
              </a:rPr>
              <a:t>hotel</a:t>
            </a:r>
            <a:endParaRPr lang="en-GB" dirty="0">
              <a:latin typeface="Agency FB" panose="020B0503020202020204" pitchFamily="34" charset="0"/>
            </a:endParaRPr>
          </a:p>
        </p:txBody>
      </p:sp>
      <p:pic>
        <p:nvPicPr>
          <p:cNvPr id="1026" name="Picture 2" descr="http://www.clker.com/cliparts/f/d/5/8/1194983772452460363school_country__abiclipa_01.svg.me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370" y="701189"/>
            <a:ext cx="661832" cy="886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1119044" y="860945"/>
            <a:ext cx="6415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Agency FB" panose="020B0503020202020204" pitchFamily="34" charset="0"/>
              </a:rPr>
              <a:t>a</a:t>
            </a:r>
            <a:r>
              <a:rPr lang="en-GB" dirty="0" smtClean="0">
                <a:latin typeface="Agency FB" panose="020B0503020202020204" pitchFamily="34" charset="0"/>
              </a:rPr>
              <a:t>irport</a:t>
            </a:r>
            <a:endParaRPr lang="en-GB" dirty="0">
              <a:latin typeface="Agency FB" panose="020B0503020202020204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3694997" y="2774682"/>
            <a:ext cx="0" cy="235192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H="1">
            <a:off x="2951794" y="1641797"/>
            <a:ext cx="743160" cy="16423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9" name="Picture 2" descr="http://www.clker.com/cliparts/1/f/9/4/11949846671265795008people_juliane_krug_08c.svg.thumb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456" y="5561443"/>
            <a:ext cx="55245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http://www.clker.com/cliparts/Q/o/f/W/S/b/man-with-polka-dotted-shirt-md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663" y="4836389"/>
            <a:ext cx="533400" cy="921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Line 16"/>
          <p:cNvSpPr>
            <a:spLocks noChangeShapeType="1"/>
          </p:cNvSpPr>
          <p:nvPr/>
        </p:nvSpPr>
        <p:spPr bwMode="auto">
          <a:xfrm flipV="1">
            <a:off x="3505200" y="342900"/>
            <a:ext cx="0" cy="124480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" name="Line Callout 3 (Border and Accent Bar) 42"/>
          <p:cNvSpPr/>
          <p:nvPr/>
        </p:nvSpPr>
        <p:spPr>
          <a:xfrm>
            <a:off x="895534" y="2528630"/>
            <a:ext cx="1890712" cy="2235341"/>
          </a:xfrm>
          <a:prstGeom prst="accent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129160"/>
              <a:gd name="adj8" fmla="val 6170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Agency FB" pitchFamily="34" charset="0"/>
              </a:rPr>
              <a:t>Question:</a:t>
            </a:r>
          </a:p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Agency FB" pitchFamily="34" charset="0"/>
              </a:rPr>
              <a:t>‘Excuse me.’</a:t>
            </a:r>
          </a:p>
          <a:p>
            <a:pPr algn="ctr"/>
            <a:r>
              <a:rPr lang="en-US" sz="2000" b="1" dirty="0" smtClean="0">
                <a:latin typeface="Agency FB" pitchFamily="34" charset="0"/>
              </a:rPr>
              <a:t>Could you tell me the way to the </a:t>
            </a:r>
            <a:r>
              <a:rPr lang="en-US" sz="2000" b="1" dirty="0">
                <a:latin typeface="Agency FB" pitchFamily="34" charset="0"/>
              </a:rPr>
              <a:t> </a:t>
            </a:r>
            <a:r>
              <a:rPr lang="en-US" sz="2000" b="1" dirty="0" smtClean="0">
                <a:latin typeface="Agency FB" pitchFamily="34" charset="0"/>
              </a:rPr>
              <a:t>hotel please?’ </a:t>
            </a:r>
            <a:endParaRPr lang="en-US" sz="2000" b="1" dirty="0">
              <a:latin typeface="Agency FB" pitchFamily="34" charset="0"/>
            </a:endParaRPr>
          </a:p>
        </p:txBody>
      </p:sp>
      <p:sp>
        <p:nvSpPr>
          <p:cNvPr id="46" name="Line Callout 3 (Border and Accent Bar) 45"/>
          <p:cNvSpPr/>
          <p:nvPr/>
        </p:nvSpPr>
        <p:spPr>
          <a:xfrm>
            <a:off x="5571497" y="2792262"/>
            <a:ext cx="2393495" cy="789138"/>
          </a:xfrm>
          <a:prstGeom prst="accent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206365"/>
              <a:gd name="adj8" fmla="val -37642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1. ‘Go straight.’</a:t>
            </a:r>
            <a:endParaRPr lang="en-US" dirty="0"/>
          </a:p>
        </p:txBody>
      </p:sp>
      <p:sp>
        <p:nvSpPr>
          <p:cNvPr id="47" name="Line Callout 3 (Border and Accent Bar) 46"/>
          <p:cNvSpPr/>
          <p:nvPr/>
        </p:nvSpPr>
        <p:spPr>
          <a:xfrm>
            <a:off x="5571496" y="3909978"/>
            <a:ext cx="2393495" cy="789138"/>
          </a:xfrm>
          <a:prstGeom prst="accent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175465"/>
              <a:gd name="adj8" fmla="val -36369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2. ‘Take the second street on your left.’</a:t>
            </a:r>
            <a:endParaRPr lang="en-US" dirty="0"/>
          </a:p>
        </p:txBody>
      </p:sp>
      <p:sp>
        <p:nvSpPr>
          <p:cNvPr id="48" name="Line Callout 3 (Border and Accent Bar) 47"/>
          <p:cNvSpPr/>
          <p:nvPr/>
        </p:nvSpPr>
        <p:spPr>
          <a:xfrm>
            <a:off x="5600700" y="5121558"/>
            <a:ext cx="2393495" cy="789138"/>
          </a:xfrm>
          <a:prstGeom prst="accent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78904"/>
              <a:gd name="adj8" fmla="val -34459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  <a:r>
              <a:rPr lang="en-US" dirty="0" smtClean="0"/>
              <a:t>. </a:t>
            </a:r>
            <a:r>
              <a:rPr lang="en-US" dirty="0"/>
              <a:t> </a:t>
            </a:r>
            <a:r>
              <a:rPr lang="en-US" dirty="0" smtClean="0"/>
              <a:t>‘It’s the third building on your right’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0317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3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Line 2"/>
          <p:cNvSpPr>
            <a:spLocks noChangeShapeType="1"/>
          </p:cNvSpPr>
          <p:nvPr/>
        </p:nvSpPr>
        <p:spPr bwMode="auto">
          <a:xfrm flipV="1">
            <a:off x="3411511" y="4724400"/>
            <a:ext cx="0" cy="213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9" name="Text Box 21"/>
          <p:cNvSpPr txBox="1">
            <a:spLocks noChangeArrowheads="1"/>
          </p:cNvSpPr>
          <p:nvPr/>
        </p:nvSpPr>
        <p:spPr bwMode="auto">
          <a:xfrm>
            <a:off x="1215257" y="5706112"/>
            <a:ext cx="24558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dirty="0" smtClean="0">
                <a:solidFill>
                  <a:srgbClr val="FF0000"/>
                </a:solidFill>
                <a:latin typeface="Forte" pitchFamily="66" charset="0"/>
              </a:rPr>
              <a:t>.</a:t>
            </a:r>
            <a:endParaRPr lang="en-GB" dirty="0">
              <a:solidFill>
                <a:srgbClr val="FF0000"/>
              </a:solidFill>
              <a:latin typeface="Forte" pitchFamily="66" charset="0"/>
            </a:endParaRPr>
          </a:p>
        </p:txBody>
      </p:sp>
      <p:sp>
        <p:nvSpPr>
          <p:cNvPr id="18441" name="Text Box 22"/>
          <p:cNvSpPr txBox="1">
            <a:spLocks noChangeArrowheads="1"/>
          </p:cNvSpPr>
          <p:nvPr/>
        </p:nvSpPr>
        <p:spPr bwMode="auto">
          <a:xfrm>
            <a:off x="1143000" y="62484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/>
          </a:p>
        </p:txBody>
      </p:sp>
      <p:sp>
        <p:nvSpPr>
          <p:cNvPr id="18443" name="Line 25"/>
          <p:cNvSpPr>
            <a:spLocks noChangeShapeType="1"/>
          </p:cNvSpPr>
          <p:nvPr/>
        </p:nvSpPr>
        <p:spPr bwMode="auto">
          <a:xfrm flipH="1">
            <a:off x="-1" y="4724400"/>
            <a:ext cx="341151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4" name="Line 26"/>
          <p:cNvSpPr>
            <a:spLocks noChangeShapeType="1"/>
          </p:cNvSpPr>
          <p:nvPr/>
        </p:nvSpPr>
        <p:spPr bwMode="auto">
          <a:xfrm flipH="1">
            <a:off x="0" y="4343400"/>
            <a:ext cx="3429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5" name="Line 28"/>
          <p:cNvSpPr>
            <a:spLocks noChangeShapeType="1"/>
          </p:cNvSpPr>
          <p:nvPr/>
        </p:nvSpPr>
        <p:spPr bwMode="auto">
          <a:xfrm flipV="1">
            <a:off x="3429000" y="3429000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6" name="Line 30"/>
          <p:cNvSpPr>
            <a:spLocks noChangeShapeType="1"/>
          </p:cNvSpPr>
          <p:nvPr/>
        </p:nvSpPr>
        <p:spPr bwMode="auto">
          <a:xfrm flipV="1">
            <a:off x="3886200" y="3352800"/>
            <a:ext cx="0" cy="3505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7" name="Line 31"/>
          <p:cNvSpPr>
            <a:spLocks noChangeShapeType="1"/>
          </p:cNvSpPr>
          <p:nvPr/>
        </p:nvSpPr>
        <p:spPr bwMode="auto">
          <a:xfrm>
            <a:off x="3886200" y="3352800"/>
            <a:ext cx="525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8" name="Line 32"/>
          <p:cNvSpPr>
            <a:spLocks noChangeShapeType="1"/>
          </p:cNvSpPr>
          <p:nvPr/>
        </p:nvSpPr>
        <p:spPr bwMode="auto">
          <a:xfrm>
            <a:off x="3886200" y="2971799"/>
            <a:ext cx="5257800" cy="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9" name="Line 33"/>
          <p:cNvSpPr>
            <a:spLocks noChangeShapeType="1"/>
          </p:cNvSpPr>
          <p:nvPr/>
        </p:nvSpPr>
        <p:spPr bwMode="auto">
          <a:xfrm flipV="1">
            <a:off x="3886200" y="22860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0" name="Line 34"/>
          <p:cNvSpPr>
            <a:spLocks noChangeShapeType="1"/>
          </p:cNvSpPr>
          <p:nvPr/>
        </p:nvSpPr>
        <p:spPr bwMode="auto">
          <a:xfrm>
            <a:off x="3886200" y="2286000"/>
            <a:ext cx="525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2" name="Line 36"/>
          <p:cNvSpPr>
            <a:spLocks noChangeShapeType="1"/>
          </p:cNvSpPr>
          <p:nvPr/>
        </p:nvSpPr>
        <p:spPr bwMode="auto">
          <a:xfrm flipV="1">
            <a:off x="3886200" y="379159"/>
            <a:ext cx="0" cy="152584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3" name="Line 37"/>
          <p:cNvSpPr>
            <a:spLocks noChangeShapeType="1"/>
          </p:cNvSpPr>
          <p:nvPr/>
        </p:nvSpPr>
        <p:spPr bwMode="auto">
          <a:xfrm flipH="1">
            <a:off x="0" y="3429000"/>
            <a:ext cx="3429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4" name="Line 38"/>
          <p:cNvSpPr>
            <a:spLocks noChangeShapeType="1"/>
          </p:cNvSpPr>
          <p:nvPr/>
        </p:nvSpPr>
        <p:spPr bwMode="auto">
          <a:xfrm flipH="1">
            <a:off x="0" y="3048000"/>
            <a:ext cx="3429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5" name="Line 40"/>
          <p:cNvSpPr>
            <a:spLocks noChangeShapeType="1"/>
          </p:cNvSpPr>
          <p:nvPr/>
        </p:nvSpPr>
        <p:spPr bwMode="auto">
          <a:xfrm flipV="1">
            <a:off x="3429000" y="1828800"/>
            <a:ext cx="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6" name="Line 41"/>
          <p:cNvSpPr>
            <a:spLocks noChangeShapeType="1"/>
          </p:cNvSpPr>
          <p:nvPr/>
        </p:nvSpPr>
        <p:spPr bwMode="auto">
          <a:xfrm flipH="1" flipV="1">
            <a:off x="0" y="1828799"/>
            <a:ext cx="3429000" cy="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8457" name="Line 42"/>
          <p:cNvSpPr>
            <a:spLocks noChangeShapeType="1"/>
          </p:cNvSpPr>
          <p:nvPr/>
        </p:nvSpPr>
        <p:spPr bwMode="auto">
          <a:xfrm flipH="1">
            <a:off x="0" y="1524000"/>
            <a:ext cx="347311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8" name="Line 43"/>
          <p:cNvSpPr>
            <a:spLocks noChangeShapeType="1"/>
          </p:cNvSpPr>
          <p:nvPr/>
        </p:nvSpPr>
        <p:spPr bwMode="auto">
          <a:xfrm flipV="1">
            <a:off x="3473116" y="379159"/>
            <a:ext cx="0" cy="114484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" name="Line 16"/>
          <p:cNvSpPr>
            <a:spLocks noChangeShapeType="1"/>
          </p:cNvSpPr>
          <p:nvPr/>
        </p:nvSpPr>
        <p:spPr bwMode="auto">
          <a:xfrm flipV="1">
            <a:off x="3657598" y="1828799"/>
            <a:ext cx="1" cy="3510976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29" name="Line 16"/>
          <p:cNvSpPr>
            <a:spLocks noChangeShapeType="1"/>
          </p:cNvSpPr>
          <p:nvPr/>
        </p:nvSpPr>
        <p:spPr bwMode="auto">
          <a:xfrm flipH="1" flipV="1">
            <a:off x="1460837" y="1524000"/>
            <a:ext cx="2044363" cy="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044" y="659570"/>
            <a:ext cx="963356" cy="6953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77354" y="1524000"/>
            <a:ext cx="13083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gency FB" pitchFamily="34" charset="0"/>
              </a:rPr>
              <a:t>Market Street</a:t>
            </a:r>
            <a:endParaRPr lang="en-US" sz="2000" dirty="0">
              <a:latin typeface="Agency FB" pitchFamily="34" charset="0"/>
            </a:endParaRPr>
          </a:p>
        </p:txBody>
      </p:sp>
      <p:pic>
        <p:nvPicPr>
          <p:cNvPr id="1026" name="Picture 2" descr="http://www.clker.com/cliparts/1/f/9/4/11949846671265795008people_juliane_krug_08c.svg.thum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991" y="5339775"/>
            <a:ext cx="55245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clker.com/cliparts/Q/o/f/W/S/b/man-with-polka-dotted-shirt-md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663" y="4836389"/>
            <a:ext cx="533400" cy="921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http://www.clker.com/cliparts/f/d/5/8/1194983772452460363school_country__abiclipa_01.svg.med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257" y="1883254"/>
            <a:ext cx="677729" cy="1110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mickcanning.com/temple%202%20thumb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0364" y1="42944" x2="47619" y2="10484"/>
                        <a14:foregroundMark x1="49020" y1="11089" x2="70868" y2="34274"/>
                        <a14:foregroundMark x1="90476" y1="36492" x2="90476" y2="36492"/>
                        <a14:foregroundMark x1="24930" y1="32863" x2="20728" y2="260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205" y="379159"/>
            <a:ext cx="781695" cy="107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8" descr="http://www.clker.com/cliparts/a/3/c/1/1194983755665086384carnegie_library_building_01.svg.med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69" y="659570"/>
            <a:ext cx="903210" cy="695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Line 34"/>
          <p:cNvSpPr>
            <a:spLocks noChangeShapeType="1"/>
          </p:cNvSpPr>
          <p:nvPr/>
        </p:nvSpPr>
        <p:spPr bwMode="auto">
          <a:xfrm>
            <a:off x="3886200" y="1924110"/>
            <a:ext cx="525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" name="Line Callout 3 (Border and Accent Bar) 36"/>
          <p:cNvSpPr/>
          <p:nvPr/>
        </p:nvSpPr>
        <p:spPr>
          <a:xfrm>
            <a:off x="5534674" y="4824491"/>
            <a:ext cx="2393495" cy="789138"/>
          </a:xfrm>
          <a:prstGeom prst="accent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78904"/>
              <a:gd name="adj8" fmla="val -30001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Agency FB" panose="020B0503020202020204" pitchFamily="34" charset="0"/>
              </a:rPr>
              <a:t>1. ‘Go straight.’</a:t>
            </a:r>
            <a:endParaRPr lang="en-US" dirty="0">
              <a:latin typeface="Agency FB" panose="020B0503020202020204" pitchFamily="34" charset="0"/>
            </a:endParaRPr>
          </a:p>
        </p:txBody>
      </p:sp>
      <p:sp>
        <p:nvSpPr>
          <p:cNvPr id="38" name="Line Callout 3 (Border and Accent Bar) 37"/>
          <p:cNvSpPr/>
          <p:nvPr/>
        </p:nvSpPr>
        <p:spPr>
          <a:xfrm>
            <a:off x="5845817" y="4025031"/>
            <a:ext cx="2393495" cy="789138"/>
          </a:xfrm>
          <a:prstGeom prst="accent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206365"/>
              <a:gd name="adj8" fmla="val -37642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Agency FB" panose="020B0503020202020204" pitchFamily="34" charset="0"/>
              </a:rPr>
              <a:t>2. ‘Take the third street on your left.’</a:t>
            </a:r>
            <a:endParaRPr lang="en-US" dirty="0">
              <a:latin typeface="Agency FB" panose="020B0503020202020204" pitchFamily="34" charset="0"/>
            </a:endParaRPr>
          </a:p>
        </p:txBody>
      </p:sp>
      <p:sp>
        <p:nvSpPr>
          <p:cNvPr id="39" name="Line Callout 3 (Border and Accent Bar) 38"/>
          <p:cNvSpPr/>
          <p:nvPr/>
        </p:nvSpPr>
        <p:spPr>
          <a:xfrm>
            <a:off x="5876297" y="3097062"/>
            <a:ext cx="2393495" cy="789138"/>
          </a:xfrm>
          <a:prstGeom prst="accent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206365"/>
              <a:gd name="adj8" fmla="val -37642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gency FB" panose="020B0503020202020204" pitchFamily="34" charset="0"/>
              </a:rPr>
              <a:t>3</a:t>
            </a:r>
            <a:r>
              <a:rPr lang="en-US" dirty="0" smtClean="0">
                <a:latin typeface="Agency FB" panose="020B0503020202020204" pitchFamily="34" charset="0"/>
              </a:rPr>
              <a:t>. ‘It’s the second building on your right.’</a:t>
            </a:r>
            <a:endParaRPr lang="en-US" dirty="0">
              <a:latin typeface="Agency FB" panose="020B0503020202020204" pitchFamily="34" charset="0"/>
            </a:endParaRPr>
          </a:p>
        </p:txBody>
      </p:sp>
      <p:sp>
        <p:nvSpPr>
          <p:cNvPr id="40" name="Line Callout 3 (Border and Accent Bar) 39"/>
          <p:cNvSpPr/>
          <p:nvPr/>
        </p:nvSpPr>
        <p:spPr>
          <a:xfrm>
            <a:off x="6077786" y="2228382"/>
            <a:ext cx="2393495" cy="789138"/>
          </a:xfrm>
          <a:prstGeom prst="accent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206365"/>
              <a:gd name="adj8" fmla="val -37642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Agency FB" panose="020B0503020202020204" pitchFamily="34" charset="0"/>
              </a:rPr>
              <a:t>4. ‘It’s between the hotel and the temple.’</a:t>
            </a:r>
            <a:endParaRPr lang="en-US" dirty="0">
              <a:latin typeface="Agency FB" panose="020B0503020202020204" pitchFamily="34" charset="0"/>
            </a:endParaRPr>
          </a:p>
        </p:txBody>
      </p:sp>
      <p:sp>
        <p:nvSpPr>
          <p:cNvPr id="41" name="Line Callout 3 (Border and Accent Bar) 40"/>
          <p:cNvSpPr/>
          <p:nvPr/>
        </p:nvSpPr>
        <p:spPr>
          <a:xfrm>
            <a:off x="5876297" y="1142079"/>
            <a:ext cx="2393495" cy="789138"/>
          </a:xfrm>
          <a:prstGeom prst="accent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206365"/>
              <a:gd name="adj8" fmla="val -37642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Agency FB" panose="020B0503020202020204" pitchFamily="34" charset="0"/>
              </a:rPr>
              <a:t>4. ‘It’s opposite </a:t>
            </a:r>
            <a:r>
              <a:rPr lang="en-US" smtClean="0">
                <a:latin typeface="Agency FB" panose="020B0503020202020204" pitchFamily="34" charset="0"/>
              </a:rPr>
              <a:t>the school.’</a:t>
            </a:r>
            <a:endParaRPr lang="en-US" dirty="0">
              <a:latin typeface="Agency FB" panose="020B0503020202020204" pitchFamily="34" charset="0"/>
            </a:endParaRPr>
          </a:p>
        </p:txBody>
      </p:sp>
      <p:sp>
        <p:nvSpPr>
          <p:cNvPr id="42" name="Line Callout 3 (Border and Accent Bar) 41"/>
          <p:cNvSpPr/>
          <p:nvPr/>
        </p:nvSpPr>
        <p:spPr>
          <a:xfrm>
            <a:off x="576264" y="1066800"/>
            <a:ext cx="1938335" cy="2209800"/>
          </a:xfrm>
          <a:prstGeom prst="accent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187793"/>
              <a:gd name="adj8" fmla="val 126996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Agency FB" pitchFamily="34" charset="0"/>
              </a:rPr>
              <a:t>Question:</a:t>
            </a:r>
          </a:p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Agency FB" pitchFamily="34" charset="0"/>
              </a:rPr>
              <a:t>‘Excuse me.’</a:t>
            </a:r>
          </a:p>
          <a:p>
            <a:pPr algn="ctr"/>
            <a:r>
              <a:rPr lang="en-US" sz="2000" b="1" dirty="0" smtClean="0">
                <a:latin typeface="Agency FB" pitchFamily="34" charset="0"/>
              </a:rPr>
              <a:t>Could you tell me the way to 7 Eleven please?’ </a:t>
            </a:r>
            <a:endParaRPr lang="en-US" sz="2000" b="1" dirty="0">
              <a:latin typeface="Agency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3455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 descr="pharmacy_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76800" y="2400300"/>
            <a:ext cx="533400" cy="457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434" name="Line 2"/>
          <p:cNvSpPr>
            <a:spLocks noChangeShapeType="1"/>
          </p:cNvSpPr>
          <p:nvPr/>
        </p:nvSpPr>
        <p:spPr bwMode="auto">
          <a:xfrm flipV="1">
            <a:off x="3411511" y="47244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5" name="Line 3"/>
          <p:cNvSpPr>
            <a:spLocks noChangeShapeType="1"/>
          </p:cNvSpPr>
          <p:nvPr/>
        </p:nvSpPr>
        <p:spPr bwMode="auto">
          <a:xfrm>
            <a:off x="3886200" y="47244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6" name="Line 18"/>
          <p:cNvSpPr>
            <a:spLocks noChangeShapeType="1"/>
          </p:cNvSpPr>
          <p:nvPr/>
        </p:nvSpPr>
        <p:spPr bwMode="auto">
          <a:xfrm>
            <a:off x="3657600" y="5486400"/>
            <a:ext cx="152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7" name="Line 19"/>
          <p:cNvSpPr>
            <a:spLocks noChangeShapeType="1"/>
          </p:cNvSpPr>
          <p:nvPr/>
        </p:nvSpPr>
        <p:spPr bwMode="auto">
          <a:xfrm flipH="1">
            <a:off x="3657600" y="5486400"/>
            <a:ext cx="152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8" name="Line 20"/>
          <p:cNvSpPr>
            <a:spLocks noChangeShapeType="1"/>
          </p:cNvSpPr>
          <p:nvPr/>
        </p:nvSpPr>
        <p:spPr bwMode="auto">
          <a:xfrm flipH="1">
            <a:off x="3962400" y="5638800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9" name="Text Box 21"/>
          <p:cNvSpPr txBox="1">
            <a:spLocks noChangeArrowheads="1"/>
          </p:cNvSpPr>
          <p:nvPr/>
        </p:nvSpPr>
        <p:spPr bwMode="auto">
          <a:xfrm>
            <a:off x="5206468" y="5338763"/>
            <a:ext cx="128535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sz="1600" dirty="0">
                <a:solidFill>
                  <a:srgbClr val="FF0000"/>
                </a:solidFill>
                <a:latin typeface="Forte" pitchFamily="66" charset="0"/>
              </a:rPr>
              <a:t>You are </a:t>
            </a:r>
            <a:r>
              <a:rPr lang="fr-FR" sz="1600" dirty="0" err="1">
                <a:solidFill>
                  <a:srgbClr val="FF0000"/>
                </a:solidFill>
                <a:latin typeface="Forte" pitchFamily="66" charset="0"/>
              </a:rPr>
              <a:t>here</a:t>
            </a:r>
            <a:r>
              <a:rPr lang="fr-FR" sz="1600" dirty="0">
                <a:solidFill>
                  <a:srgbClr val="FF0000"/>
                </a:solidFill>
                <a:latin typeface="Forte" pitchFamily="66" charset="0"/>
              </a:rPr>
              <a:t>.</a:t>
            </a:r>
            <a:endParaRPr lang="en-GB" sz="1600" dirty="0">
              <a:solidFill>
                <a:srgbClr val="FF0000"/>
              </a:solidFill>
              <a:latin typeface="Forte" pitchFamily="66" charset="0"/>
            </a:endParaRPr>
          </a:p>
        </p:txBody>
      </p:sp>
      <p:sp>
        <p:nvSpPr>
          <p:cNvPr id="18441" name="Text Box 22"/>
          <p:cNvSpPr txBox="1">
            <a:spLocks noChangeArrowheads="1"/>
          </p:cNvSpPr>
          <p:nvPr/>
        </p:nvSpPr>
        <p:spPr bwMode="auto">
          <a:xfrm>
            <a:off x="1143000" y="62484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/>
          </a:p>
        </p:txBody>
      </p:sp>
      <p:sp>
        <p:nvSpPr>
          <p:cNvPr id="18443" name="Line 25"/>
          <p:cNvSpPr>
            <a:spLocks noChangeShapeType="1"/>
          </p:cNvSpPr>
          <p:nvPr/>
        </p:nvSpPr>
        <p:spPr bwMode="auto">
          <a:xfrm flipH="1">
            <a:off x="762000" y="4724400"/>
            <a:ext cx="264951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4" name="Line 26"/>
          <p:cNvSpPr>
            <a:spLocks noChangeShapeType="1"/>
          </p:cNvSpPr>
          <p:nvPr/>
        </p:nvSpPr>
        <p:spPr bwMode="auto">
          <a:xfrm flipH="1">
            <a:off x="685800" y="4343400"/>
            <a:ext cx="2743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5" name="Line 28"/>
          <p:cNvSpPr>
            <a:spLocks noChangeShapeType="1"/>
          </p:cNvSpPr>
          <p:nvPr/>
        </p:nvSpPr>
        <p:spPr bwMode="auto">
          <a:xfrm flipV="1">
            <a:off x="3429000" y="3429000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6" name="Line 30"/>
          <p:cNvSpPr>
            <a:spLocks noChangeShapeType="1"/>
          </p:cNvSpPr>
          <p:nvPr/>
        </p:nvSpPr>
        <p:spPr bwMode="auto">
          <a:xfrm flipV="1">
            <a:off x="3886200" y="3352800"/>
            <a:ext cx="0" cy="144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7" name="Line 31"/>
          <p:cNvSpPr>
            <a:spLocks noChangeShapeType="1"/>
          </p:cNvSpPr>
          <p:nvPr/>
        </p:nvSpPr>
        <p:spPr bwMode="auto">
          <a:xfrm>
            <a:off x="3896194" y="3346550"/>
            <a:ext cx="167640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8" name="Line 32"/>
          <p:cNvSpPr>
            <a:spLocks noChangeShapeType="1"/>
          </p:cNvSpPr>
          <p:nvPr/>
        </p:nvSpPr>
        <p:spPr bwMode="auto">
          <a:xfrm>
            <a:off x="3886200" y="2971800"/>
            <a:ext cx="1676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9" name="Line 33"/>
          <p:cNvSpPr>
            <a:spLocks noChangeShapeType="1"/>
          </p:cNvSpPr>
          <p:nvPr/>
        </p:nvSpPr>
        <p:spPr bwMode="auto">
          <a:xfrm flipV="1">
            <a:off x="3886200" y="22860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0" name="Line 34"/>
          <p:cNvSpPr>
            <a:spLocks noChangeShapeType="1"/>
          </p:cNvSpPr>
          <p:nvPr/>
        </p:nvSpPr>
        <p:spPr bwMode="auto">
          <a:xfrm flipV="1">
            <a:off x="3886201" y="2286000"/>
            <a:ext cx="1676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1" name="Line 35"/>
          <p:cNvSpPr>
            <a:spLocks noChangeShapeType="1"/>
          </p:cNvSpPr>
          <p:nvPr/>
        </p:nvSpPr>
        <p:spPr bwMode="auto">
          <a:xfrm>
            <a:off x="3896194" y="1905000"/>
            <a:ext cx="166640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2" name="Line 36"/>
          <p:cNvSpPr>
            <a:spLocks noChangeShapeType="1"/>
          </p:cNvSpPr>
          <p:nvPr/>
        </p:nvSpPr>
        <p:spPr bwMode="auto">
          <a:xfrm flipV="1">
            <a:off x="3886200" y="381000"/>
            <a:ext cx="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3" name="Line 37"/>
          <p:cNvSpPr>
            <a:spLocks noChangeShapeType="1"/>
          </p:cNvSpPr>
          <p:nvPr/>
        </p:nvSpPr>
        <p:spPr bwMode="auto">
          <a:xfrm flipH="1">
            <a:off x="762000" y="3429000"/>
            <a:ext cx="2667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4" name="Line 38"/>
          <p:cNvSpPr>
            <a:spLocks noChangeShapeType="1"/>
          </p:cNvSpPr>
          <p:nvPr/>
        </p:nvSpPr>
        <p:spPr bwMode="auto">
          <a:xfrm flipH="1">
            <a:off x="762000" y="3048000"/>
            <a:ext cx="2667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5" name="Line 40"/>
          <p:cNvSpPr>
            <a:spLocks noChangeShapeType="1"/>
          </p:cNvSpPr>
          <p:nvPr/>
        </p:nvSpPr>
        <p:spPr bwMode="auto">
          <a:xfrm flipV="1">
            <a:off x="3429000" y="1828800"/>
            <a:ext cx="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6" name="Line 41"/>
          <p:cNvSpPr>
            <a:spLocks noChangeShapeType="1"/>
          </p:cNvSpPr>
          <p:nvPr/>
        </p:nvSpPr>
        <p:spPr bwMode="auto">
          <a:xfrm flipH="1">
            <a:off x="685800" y="1828800"/>
            <a:ext cx="2743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8457" name="Line 42"/>
          <p:cNvSpPr>
            <a:spLocks noChangeShapeType="1"/>
          </p:cNvSpPr>
          <p:nvPr/>
        </p:nvSpPr>
        <p:spPr bwMode="auto">
          <a:xfrm flipH="1">
            <a:off x="685800" y="1524000"/>
            <a:ext cx="2667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8" name="Line 43"/>
          <p:cNvSpPr>
            <a:spLocks noChangeShapeType="1"/>
          </p:cNvSpPr>
          <p:nvPr/>
        </p:nvSpPr>
        <p:spPr bwMode="auto">
          <a:xfrm flipV="1">
            <a:off x="3352800" y="381000"/>
            <a:ext cx="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" name="Line 16"/>
          <p:cNvSpPr>
            <a:spLocks noChangeShapeType="1"/>
          </p:cNvSpPr>
          <p:nvPr/>
        </p:nvSpPr>
        <p:spPr bwMode="auto">
          <a:xfrm flipH="1" flipV="1">
            <a:off x="3674422" y="2116722"/>
            <a:ext cx="0" cy="2912475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29" name="Line 16"/>
          <p:cNvSpPr>
            <a:spLocks noChangeShapeType="1"/>
          </p:cNvSpPr>
          <p:nvPr/>
        </p:nvSpPr>
        <p:spPr bwMode="auto">
          <a:xfrm flipV="1">
            <a:off x="3962400" y="2042847"/>
            <a:ext cx="3370460" cy="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2050" name="Picture 2" descr="http://www.esamskriti.com/photograph/Emerald-Buddha-Temple-1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482" y="609600"/>
            <a:ext cx="1035050" cy="8001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187" y="783520"/>
            <a:ext cx="824706" cy="595312"/>
          </a:xfrm>
          <a:prstGeom prst="rect">
            <a:avLst/>
          </a:prstGeom>
        </p:spPr>
      </p:pic>
      <p:sp>
        <p:nvSpPr>
          <p:cNvPr id="32" name="Line 36"/>
          <p:cNvSpPr>
            <a:spLocks noChangeShapeType="1"/>
          </p:cNvSpPr>
          <p:nvPr/>
        </p:nvSpPr>
        <p:spPr bwMode="auto">
          <a:xfrm flipV="1">
            <a:off x="5562601" y="22860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" name="Line 36"/>
          <p:cNvSpPr>
            <a:spLocks noChangeShapeType="1"/>
          </p:cNvSpPr>
          <p:nvPr/>
        </p:nvSpPr>
        <p:spPr bwMode="auto">
          <a:xfrm flipV="1">
            <a:off x="5562600" y="3352800"/>
            <a:ext cx="0" cy="3505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" name="Line 36"/>
          <p:cNvSpPr>
            <a:spLocks noChangeShapeType="1"/>
          </p:cNvSpPr>
          <p:nvPr/>
        </p:nvSpPr>
        <p:spPr bwMode="auto">
          <a:xfrm flipV="1">
            <a:off x="5503985" y="359777"/>
            <a:ext cx="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" name="Line 36"/>
          <p:cNvSpPr>
            <a:spLocks noChangeShapeType="1"/>
          </p:cNvSpPr>
          <p:nvPr/>
        </p:nvSpPr>
        <p:spPr bwMode="auto">
          <a:xfrm flipH="1" flipV="1">
            <a:off x="6019800" y="3352800"/>
            <a:ext cx="0" cy="3505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" name="Line 36"/>
          <p:cNvSpPr>
            <a:spLocks noChangeShapeType="1"/>
          </p:cNvSpPr>
          <p:nvPr/>
        </p:nvSpPr>
        <p:spPr bwMode="auto">
          <a:xfrm flipV="1">
            <a:off x="6038049" y="338554"/>
            <a:ext cx="0" cy="156644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" name="Line 36"/>
          <p:cNvSpPr>
            <a:spLocks noChangeShapeType="1"/>
          </p:cNvSpPr>
          <p:nvPr/>
        </p:nvSpPr>
        <p:spPr bwMode="auto">
          <a:xfrm flipV="1">
            <a:off x="8001000" y="359775"/>
            <a:ext cx="0" cy="649822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" name="Line 36"/>
          <p:cNvSpPr>
            <a:spLocks noChangeShapeType="1"/>
          </p:cNvSpPr>
          <p:nvPr/>
        </p:nvSpPr>
        <p:spPr bwMode="auto">
          <a:xfrm flipV="1">
            <a:off x="7527666" y="359777"/>
            <a:ext cx="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" name="Line 36"/>
          <p:cNvSpPr>
            <a:spLocks noChangeShapeType="1"/>
          </p:cNvSpPr>
          <p:nvPr/>
        </p:nvSpPr>
        <p:spPr bwMode="auto">
          <a:xfrm flipH="1" flipV="1">
            <a:off x="7613651" y="3346550"/>
            <a:ext cx="20090" cy="351144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" name="Line 36"/>
          <p:cNvSpPr>
            <a:spLocks noChangeShapeType="1"/>
          </p:cNvSpPr>
          <p:nvPr/>
        </p:nvSpPr>
        <p:spPr bwMode="auto">
          <a:xfrm>
            <a:off x="6023548" y="2301274"/>
            <a:ext cx="161019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" name="Line 36"/>
          <p:cNvSpPr>
            <a:spLocks noChangeShapeType="1"/>
          </p:cNvSpPr>
          <p:nvPr/>
        </p:nvSpPr>
        <p:spPr bwMode="auto">
          <a:xfrm>
            <a:off x="6019800" y="1905000"/>
            <a:ext cx="150786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" name="Line 36"/>
          <p:cNvSpPr>
            <a:spLocks noChangeShapeType="1"/>
          </p:cNvSpPr>
          <p:nvPr/>
        </p:nvSpPr>
        <p:spPr bwMode="auto">
          <a:xfrm flipV="1">
            <a:off x="6044507" y="2274150"/>
            <a:ext cx="374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" name="Line 36"/>
          <p:cNvSpPr>
            <a:spLocks noChangeShapeType="1"/>
          </p:cNvSpPr>
          <p:nvPr/>
        </p:nvSpPr>
        <p:spPr bwMode="auto">
          <a:xfrm flipV="1">
            <a:off x="6019800" y="2971800"/>
            <a:ext cx="161394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" name="Line 36"/>
          <p:cNvSpPr>
            <a:spLocks noChangeShapeType="1"/>
          </p:cNvSpPr>
          <p:nvPr/>
        </p:nvSpPr>
        <p:spPr bwMode="auto">
          <a:xfrm>
            <a:off x="6023548" y="3346554"/>
            <a:ext cx="159010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" name="Line 36"/>
          <p:cNvSpPr>
            <a:spLocks noChangeShapeType="1"/>
          </p:cNvSpPr>
          <p:nvPr/>
        </p:nvSpPr>
        <p:spPr bwMode="auto">
          <a:xfrm flipH="1" flipV="1">
            <a:off x="7633741" y="2301272"/>
            <a:ext cx="0" cy="67052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7" name="Picture 2" descr="Vector - Yellow Schoolbus 04 by DragonAr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328249"/>
            <a:ext cx="734099" cy="616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695" y="1081176"/>
            <a:ext cx="894972" cy="755372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606" y="1177995"/>
            <a:ext cx="564480" cy="60128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5400000">
            <a:off x="6755083" y="4174123"/>
            <a:ext cx="22194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+mj-lt"/>
              </a:rPr>
              <a:t> King Rama the Second  </a:t>
            </a:r>
            <a:endParaRPr lang="en-US" b="1" dirty="0">
              <a:latin typeface="+mj-lt"/>
            </a:endParaRPr>
          </a:p>
        </p:txBody>
      </p:sp>
      <p:pic>
        <p:nvPicPr>
          <p:cNvPr id="57" name="Picture 56" descr="Big%20C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988284" y="2413973"/>
            <a:ext cx="484126" cy="457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6" name="Picture 2" descr="http://www.wpclipart.com/travel/US_Road_Signs/warning/warn_2/intersection_ahead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985" y="1905000"/>
            <a:ext cx="534064" cy="448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197548" y="2024275"/>
            <a:ext cx="9979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>
                <a:latin typeface="+mj-lt"/>
              </a:rPr>
              <a:t>Suthep</a:t>
            </a:r>
            <a:r>
              <a:rPr lang="en-US" sz="1200" b="1" dirty="0" smtClean="0">
                <a:latin typeface="+mj-lt"/>
              </a:rPr>
              <a:t> Road</a:t>
            </a:r>
            <a:endParaRPr lang="en-US" sz="1200" b="1" dirty="0">
              <a:latin typeface="+mj-lt"/>
            </a:endParaRPr>
          </a:p>
        </p:txBody>
      </p:sp>
      <p:pic>
        <p:nvPicPr>
          <p:cNvPr id="59" name="Picture 6" descr="http://www.clker.com/cliparts/a/0/f/0/1197095788758670229Leomarc_caution_T_junction.svg.med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2410" y="1897260"/>
            <a:ext cx="554808" cy="53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TextBox 59"/>
          <p:cNvSpPr txBox="1"/>
          <p:nvPr/>
        </p:nvSpPr>
        <p:spPr>
          <a:xfrm>
            <a:off x="6207570" y="2009001"/>
            <a:ext cx="9979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>
                <a:latin typeface="+mj-lt"/>
              </a:rPr>
              <a:t>Suthep</a:t>
            </a:r>
            <a:r>
              <a:rPr lang="en-US" sz="1200" b="1" dirty="0" smtClean="0">
                <a:latin typeface="+mj-lt"/>
              </a:rPr>
              <a:t> Road</a:t>
            </a:r>
            <a:endParaRPr lang="en-US" sz="1200" b="1" dirty="0">
              <a:latin typeface="+mj-lt"/>
            </a:endParaRPr>
          </a:p>
        </p:txBody>
      </p:sp>
      <p:sp>
        <p:nvSpPr>
          <p:cNvPr id="61" name="Line Callout 3 (Border and Accent Bar) 60"/>
          <p:cNvSpPr/>
          <p:nvPr/>
        </p:nvSpPr>
        <p:spPr>
          <a:xfrm>
            <a:off x="515481" y="2514600"/>
            <a:ext cx="1890712" cy="2743200"/>
          </a:xfrm>
          <a:prstGeom prst="accent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119676"/>
              <a:gd name="adj8" fmla="val 72536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Agency FB" panose="020B0503020202020204" pitchFamily="34" charset="0"/>
              </a:rPr>
              <a:t>Question:</a:t>
            </a:r>
          </a:p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Agency FB" panose="020B0503020202020204" pitchFamily="34" charset="0"/>
              </a:rPr>
              <a:t>Excuse me.</a:t>
            </a:r>
          </a:p>
          <a:p>
            <a:pPr algn="ctr"/>
            <a:r>
              <a:rPr lang="en-US" sz="2000" b="1" dirty="0" smtClean="0">
                <a:latin typeface="Agency FB" panose="020B0503020202020204" pitchFamily="34" charset="0"/>
              </a:rPr>
              <a:t>Could you tell me the way to the </a:t>
            </a:r>
            <a:r>
              <a:rPr lang="en-US" sz="2000" b="1" dirty="0" err="1" smtClean="0">
                <a:latin typeface="Agency FB" panose="020B0503020202020204" pitchFamily="34" charset="0"/>
              </a:rPr>
              <a:t>Kasikorn</a:t>
            </a:r>
            <a:r>
              <a:rPr lang="en-US" sz="2000" b="1" dirty="0" smtClean="0">
                <a:latin typeface="Agency FB" panose="020B0503020202020204" pitchFamily="34" charset="0"/>
              </a:rPr>
              <a:t> bank please? </a:t>
            </a:r>
            <a:endParaRPr lang="en-US" sz="2000" b="1" dirty="0">
              <a:latin typeface="Agency FB" panose="020B0503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21519" y="3705016"/>
            <a:ext cx="3314653" cy="230832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b="1" dirty="0" smtClean="0">
                <a:solidFill>
                  <a:schemeClr val="tx1"/>
                </a:solidFill>
                <a:latin typeface="Agency FB" panose="020B0503020202020204" pitchFamily="34" charset="0"/>
              </a:rPr>
              <a:t>Answer: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b="1" dirty="0" smtClean="0">
                <a:solidFill>
                  <a:schemeClr val="bg1"/>
                </a:solidFill>
                <a:latin typeface="Agency FB" panose="020B0503020202020204" pitchFamily="34" charset="0"/>
              </a:rPr>
              <a:t>Go straight,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b="1" dirty="0" smtClean="0">
                <a:solidFill>
                  <a:schemeClr val="bg1"/>
                </a:solidFill>
                <a:latin typeface="Agency FB" panose="020B0503020202020204" pitchFamily="34" charset="0"/>
              </a:rPr>
              <a:t>Take the second street on your right,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b="1" dirty="0" smtClean="0">
                <a:solidFill>
                  <a:schemeClr val="bg1"/>
                </a:solidFill>
                <a:latin typeface="Agency FB" panose="020B0503020202020204" pitchFamily="34" charset="0"/>
              </a:rPr>
              <a:t>Cross the intersection.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b="1" dirty="0">
                <a:solidFill>
                  <a:schemeClr val="bg1"/>
                </a:solidFill>
                <a:latin typeface="Agency FB" panose="020B0503020202020204" pitchFamily="34" charset="0"/>
              </a:rPr>
              <a:t>I</a:t>
            </a:r>
            <a:r>
              <a:rPr lang="en-US" b="1" dirty="0" smtClean="0">
                <a:solidFill>
                  <a:schemeClr val="bg1"/>
                </a:solidFill>
                <a:latin typeface="Agency FB" panose="020B0503020202020204" pitchFamily="34" charset="0"/>
              </a:rPr>
              <a:t>t’s the second building on your left.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b="1" dirty="0" smtClean="0">
                <a:solidFill>
                  <a:schemeClr val="bg1"/>
                </a:solidFill>
                <a:latin typeface="Agency FB" panose="020B0503020202020204" pitchFamily="34" charset="0"/>
              </a:rPr>
              <a:t>It’s next to the barber shop.</a:t>
            </a:r>
          </a:p>
          <a:p>
            <a:pPr marL="342900" indent="-342900" algn="l">
              <a:buAutoNum type="arabicPeriod" startAt="6"/>
            </a:pPr>
            <a:r>
              <a:rPr lang="en-GB" b="1" dirty="0" smtClean="0">
                <a:solidFill>
                  <a:schemeClr val="bg1"/>
                </a:solidFill>
                <a:latin typeface="Agency FB" panose="020B0503020202020204" pitchFamily="34" charset="0"/>
              </a:rPr>
              <a:t>It’s</a:t>
            </a:r>
            <a:r>
              <a:rPr lang="en-US" b="1" dirty="0" smtClean="0">
                <a:solidFill>
                  <a:schemeClr val="bg1"/>
                </a:solidFill>
                <a:latin typeface="Agency FB" panose="020B0503020202020204" pitchFamily="34" charset="0"/>
              </a:rPr>
              <a:t> opposite Big C.</a:t>
            </a:r>
          </a:p>
          <a:p>
            <a:pPr marL="342900" indent="-342900" algn="l">
              <a:buAutoNum type="arabicPeriod" startAt="6"/>
            </a:pPr>
            <a:r>
              <a:rPr lang="en-US" b="1" dirty="0" smtClean="0">
                <a:solidFill>
                  <a:schemeClr val="bg1"/>
                </a:solidFill>
                <a:latin typeface="Agency FB" panose="020B0503020202020204" pitchFamily="34" charset="0"/>
              </a:rPr>
              <a:t>It’s on the corner of </a:t>
            </a:r>
            <a:r>
              <a:rPr lang="en-US" b="1" dirty="0" err="1" smtClean="0">
                <a:solidFill>
                  <a:schemeClr val="bg1"/>
                </a:solidFill>
                <a:latin typeface="Agency FB" panose="020B0503020202020204" pitchFamily="34" charset="0"/>
              </a:rPr>
              <a:t>Suthep</a:t>
            </a:r>
            <a:r>
              <a:rPr lang="en-US" b="1" dirty="0" smtClean="0">
                <a:solidFill>
                  <a:schemeClr val="bg1"/>
                </a:solidFill>
                <a:latin typeface="Agency FB" panose="020B0503020202020204" pitchFamily="34" charset="0"/>
              </a:rPr>
              <a:t> Road and King Rama the Second Road.</a:t>
            </a:r>
          </a:p>
        </p:txBody>
      </p:sp>
    </p:spTree>
    <p:extLst>
      <p:ext uri="{BB962C8B-B14F-4D97-AF65-F5344CB8AC3E}">
        <p14:creationId xmlns:p14="http://schemas.microsoft.com/office/powerpoint/2010/main" val="3976950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61" grpId="0" animBg="1"/>
      <p:bldP spid="3" grpId="0" uiExpand="1" build="p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 descr="pharmacy_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76800" y="2400300"/>
            <a:ext cx="533400" cy="457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434" name="Line 2"/>
          <p:cNvSpPr>
            <a:spLocks noChangeShapeType="1"/>
          </p:cNvSpPr>
          <p:nvPr/>
        </p:nvSpPr>
        <p:spPr bwMode="auto">
          <a:xfrm flipV="1">
            <a:off x="3411511" y="47244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5" name="Line 3"/>
          <p:cNvSpPr>
            <a:spLocks noChangeShapeType="1"/>
          </p:cNvSpPr>
          <p:nvPr/>
        </p:nvSpPr>
        <p:spPr bwMode="auto">
          <a:xfrm>
            <a:off x="3886200" y="47244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6" name="Line 18"/>
          <p:cNvSpPr>
            <a:spLocks noChangeShapeType="1"/>
          </p:cNvSpPr>
          <p:nvPr/>
        </p:nvSpPr>
        <p:spPr bwMode="auto">
          <a:xfrm>
            <a:off x="3657600" y="5486400"/>
            <a:ext cx="152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7" name="Line 19"/>
          <p:cNvSpPr>
            <a:spLocks noChangeShapeType="1"/>
          </p:cNvSpPr>
          <p:nvPr/>
        </p:nvSpPr>
        <p:spPr bwMode="auto">
          <a:xfrm flipH="1">
            <a:off x="3657600" y="5486400"/>
            <a:ext cx="152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8" name="Line 20"/>
          <p:cNvSpPr>
            <a:spLocks noChangeShapeType="1"/>
          </p:cNvSpPr>
          <p:nvPr/>
        </p:nvSpPr>
        <p:spPr bwMode="auto">
          <a:xfrm flipH="1">
            <a:off x="3962400" y="5638800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9" name="Text Box 21"/>
          <p:cNvSpPr txBox="1">
            <a:spLocks noChangeArrowheads="1"/>
          </p:cNvSpPr>
          <p:nvPr/>
        </p:nvSpPr>
        <p:spPr bwMode="auto">
          <a:xfrm>
            <a:off x="5206468" y="5338763"/>
            <a:ext cx="128535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sz="1600" dirty="0">
                <a:solidFill>
                  <a:srgbClr val="FF0000"/>
                </a:solidFill>
                <a:latin typeface="Forte" pitchFamily="66" charset="0"/>
              </a:rPr>
              <a:t>You are </a:t>
            </a:r>
            <a:r>
              <a:rPr lang="fr-FR" sz="1600" dirty="0" err="1">
                <a:solidFill>
                  <a:srgbClr val="FF0000"/>
                </a:solidFill>
                <a:latin typeface="Forte" pitchFamily="66" charset="0"/>
              </a:rPr>
              <a:t>here</a:t>
            </a:r>
            <a:r>
              <a:rPr lang="fr-FR" sz="1600" dirty="0">
                <a:solidFill>
                  <a:srgbClr val="FF0000"/>
                </a:solidFill>
                <a:latin typeface="Forte" pitchFamily="66" charset="0"/>
              </a:rPr>
              <a:t>.</a:t>
            </a:r>
            <a:endParaRPr lang="en-GB" sz="1600" dirty="0">
              <a:solidFill>
                <a:srgbClr val="FF0000"/>
              </a:solidFill>
              <a:latin typeface="Forte" pitchFamily="66" charset="0"/>
            </a:endParaRPr>
          </a:p>
        </p:txBody>
      </p:sp>
      <p:sp>
        <p:nvSpPr>
          <p:cNvPr id="18441" name="Text Box 22"/>
          <p:cNvSpPr txBox="1">
            <a:spLocks noChangeArrowheads="1"/>
          </p:cNvSpPr>
          <p:nvPr/>
        </p:nvSpPr>
        <p:spPr bwMode="auto">
          <a:xfrm>
            <a:off x="1143000" y="62484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/>
          </a:p>
        </p:txBody>
      </p:sp>
      <p:sp>
        <p:nvSpPr>
          <p:cNvPr id="18443" name="Line 25"/>
          <p:cNvSpPr>
            <a:spLocks noChangeShapeType="1"/>
          </p:cNvSpPr>
          <p:nvPr/>
        </p:nvSpPr>
        <p:spPr bwMode="auto">
          <a:xfrm flipH="1">
            <a:off x="762000" y="4724400"/>
            <a:ext cx="264951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4" name="Line 26"/>
          <p:cNvSpPr>
            <a:spLocks noChangeShapeType="1"/>
          </p:cNvSpPr>
          <p:nvPr/>
        </p:nvSpPr>
        <p:spPr bwMode="auto">
          <a:xfrm flipH="1">
            <a:off x="685800" y="4343400"/>
            <a:ext cx="2743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5" name="Line 28"/>
          <p:cNvSpPr>
            <a:spLocks noChangeShapeType="1"/>
          </p:cNvSpPr>
          <p:nvPr/>
        </p:nvSpPr>
        <p:spPr bwMode="auto">
          <a:xfrm flipV="1">
            <a:off x="3429000" y="3429000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6" name="Line 30"/>
          <p:cNvSpPr>
            <a:spLocks noChangeShapeType="1"/>
          </p:cNvSpPr>
          <p:nvPr/>
        </p:nvSpPr>
        <p:spPr bwMode="auto">
          <a:xfrm flipV="1">
            <a:off x="3886200" y="3352800"/>
            <a:ext cx="0" cy="144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7" name="Line 31"/>
          <p:cNvSpPr>
            <a:spLocks noChangeShapeType="1"/>
          </p:cNvSpPr>
          <p:nvPr/>
        </p:nvSpPr>
        <p:spPr bwMode="auto">
          <a:xfrm>
            <a:off x="3896194" y="3346550"/>
            <a:ext cx="167640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8" name="Line 32"/>
          <p:cNvSpPr>
            <a:spLocks noChangeShapeType="1"/>
          </p:cNvSpPr>
          <p:nvPr/>
        </p:nvSpPr>
        <p:spPr bwMode="auto">
          <a:xfrm>
            <a:off x="3886200" y="2971800"/>
            <a:ext cx="1676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9" name="Line 33"/>
          <p:cNvSpPr>
            <a:spLocks noChangeShapeType="1"/>
          </p:cNvSpPr>
          <p:nvPr/>
        </p:nvSpPr>
        <p:spPr bwMode="auto">
          <a:xfrm flipV="1">
            <a:off x="3886200" y="22860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0" name="Line 34"/>
          <p:cNvSpPr>
            <a:spLocks noChangeShapeType="1"/>
          </p:cNvSpPr>
          <p:nvPr/>
        </p:nvSpPr>
        <p:spPr bwMode="auto">
          <a:xfrm flipV="1">
            <a:off x="3886201" y="2286000"/>
            <a:ext cx="1676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1" name="Line 35"/>
          <p:cNvSpPr>
            <a:spLocks noChangeShapeType="1"/>
          </p:cNvSpPr>
          <p:nvPr/>
        </p:nvSpPr>
        <p:spPr bwMode="auto">
          <a:xfrm>
            <a:off x="3896194" y="1905000"/>
            <a:ext cx="166640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2" name="Line 36"/>
          <p:cNvSpPr>
            <a:spLocks noChangeShapeType="1"/>
          </p:cNvSpPr>
          <p:nvPr/>
        </p:nvSpPr>
        <p:spPr bwMode="auto">
          <a:xfrm flipV="1">
            <a:off x="3886200" y="381000"/>
            <a:ext cx="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3" name="Line 37"/>
          <p:cNvSpPr>
            <a:spLocks noChangeShapeType="1"/>
          </p:cNvSpPr>
          <p:nvPr/>
        </p:nvSpPr>
        <p:spPr bwMode="auto">
          <a:xfrm flipH="1">
            <a:off x="762000" y="3429000"/>
            <a:ext cx="2667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4" name="Line 38"/>
          <p:cNvSpPr>
            <a:spLocks noChangeShapeType="1"/>
          </p:cNvSpPr>
          <p:nvPr/>
        </p:nvSpPr>
        <p:spPr bwMode="auto">
          <a:xfrm flipH="1">
            <a:off x="762000" y="3048000"/>
            <a:ext cx="2667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5" name="Line 40"/>
          <p:cNvSpPr>
            <a:spLocks noChangeShapeType="1"/>
          </p:cNvSpPr>
          <p:nvPr/>
        </p:nvSpPr>
        <p:spPr bwMode="auto">
          <a:xfrm flipV="1">
            <a:off x="3429000" y="1828800"/>
            <a:ext cx="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6" name="Line 41"/>
          <p:cNvSpPr>
            <a:spLocks noChangeShapeType="1"/>
          </p:cNvSpPr>
          <p:nvPr/>
        </p:nvSpPr>
        <p:spPr bwMode="auto">
          <a:xfrm flipH="1">
            <a:off x="685800" y="1828800"/>
            <a:ext cx="2743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8457" name="Line 42"/>
          <p:cNvSpPr>
            <a:spLocks noChangeShapeType="1"/>
          </p:cNvSpPr>
          <p:nvPr/>
        </p:nvSpPr>
        <p:spPr bwMode="auto">
          <a:xfrm flipH="1">
            <a:off x="685800" y="1524000"/>
            <a:ext cx="2667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8" name="Line 43"/>
          <p:cNvSpPr>
            <a:spLocks noChangeShapeType="1"/>
          </p:cNvSpPr>
          <p:nvPr/>
        </p:nvSpPr>
        <p:spPr bwMode="auto">
          <a:xfrm flipV="1">
            <a:off x="3352800" y="381000"/>
            <a:ext cx="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" name="Line 16"/>
          <p:cNvSpPr>
            <a:spLocks noChangeShapeType="1"/>
          </p:cNvSpPr>
          <p:nvPr/>
        </p:nvSpPr>
        <p:spPr bwMode="auto">
          <a:xfrm flipH="1" flipV="1">
            <a:off x="3674422" y="2116722"/>
            <a:ext cx="0" cy="2912475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29" name="Line 16"/>
          <p:cNvSpPr>
            <a:spLocks noChangeShapeType="1"/>
          </p:cNvSpPr>
          <p:nvPr/>
        </p:nvSpPr>
        <p:spPr bwMode="auto">
          <a:xfrm>
            <a:off x="3905307" y="2009001"/>
            <a:ext cx="1504893" cy="1916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2050" name="Picture 2" descr="http://www.esamskriti.com/photograph/Emerald-Buddha-Temple-1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482" y="609600"/>
            <a:ext cx="1035050" cy="8001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187" y="783520"/>
            <a:ext cx="824706" cy="595312"/>
          </a:xfrm>
          <a:prstGeom prst="rect">
            <a:avLst/>
          </a:prstGeom>
        </p:spPr>
      </p:pic>
      <p:sp>
        <p:nvSpPr>
          <p:cNvPr id="32" name="Line 36"/>
          <p:cNvSpPr>
            <a:spLocks noChangeShapeType="1"/>
          </p:cNvSpPr>
          <p:nvPr/>
        </p:nvSpPr>
        <p:spPr bwMode="auto">
          <a:xfrm flipV="1">
            <a:off x="5562601" y="22860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" name="Line 36"/>
          <p:cNvSpPr>
            <a:spLocks noChangeShapeType="1"/>
          </p:cNvSpPr>
          <p:nvPr/>
        </p:nvSpPr>
        <p:spPr bwMode="auto">
          <a:xfrm flipV="1">
            <a:off x="5562600" y="3352800"/>
            <a:ext cx="0" cy="3505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" name="Line 36"/>
          <p:cNvSpPr>
            <a:spLocks noChangeShapeType="1"/>
          </p:cNvSpPr>
          <p:nvPr/>
        </p:nvSpPr>
        <p:spPr bwMode="auto">
          <a:xfrm flipV="1">
            <a:off x="5503985" y="407114"/>
            <a:ext cx="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" name="Line 36"/>
          <p:cNvSpPr>
            <a:spLocks noChangeShapeType="1"/>
          </p:cNvSpPr>
          <p:nvPr/>
        </p:nvSpPr>
        <p:spPr bwMode="auto">
          <a:xfrm flipH="1" flipV="1">
            <a:off x="6019800" y="3352800"/>
            <a:ext cx="0" cy="3505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" name="Line 36"/>
          <p:cNvSpPr>
            <a:spLocks noChangeShapeType="1"/>
          </p:cNvSpPr>
          <p:nvPr/>
        </p:nvSpPr>
        <p:spPr bwMode="auto">
          <a:xfrm flipV="1">
            <a:off x="6038049" y="338554"/>
            <a:ext cx="0" cy="156644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" name="Line 36"/>
          <p:cNvSpPr>
            <a:spLocks noChangeShapeType="1"/>
          </p:cNvSpPr>
          <p:nvPr/>
        </p:nvSpPr>
        <p:spPr bwMode="auto">
          <a:xfrm flipV="1">
            <a:off x="8001000" y="359775"/>
            <a:ext cx="0" cy="649822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" name="Line 36"/>
          <p:cNvSpPr>
            <a:spLocks noChangeShapeType="1"/>
          </p:cNvSpPr>
          <p:nvPr/>
        </p:nvSpPr>
        <p:spPr bwMode="auto">
          <a:xfrm flipV="1">
            <a:off x="7527666" y="359777"/>
            <a:ext cx="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" name="Line 36"/>
          <p:cNvSpPr>
            <a:spLocks noChangeShapeType="1"/>
          </p:cNvSpPr>
          <p:nvPr/>
        </p:nvSpPr>
        <p:spPr bwMode="auto">
          <a:xfrm flipH="1" flipV="1">
            <a:off x="7613651" y="3346550"/>
            <a:ext cx="20090" cy="351144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" name="Line 36"/>
          <p:cNvSpPr>
            <a:spLocks noChangeShapeType="1"/>
          </p:cNvSpPr>
          <p:nvPr/>
        </p:nvSpPr>
        <p:spPr bwMode="auto">
          <a:xfrm>
            <a:off x="6023548" y="2301274"/>
            <a:ext cx="161019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" name="Line 36"/>
          <p:cNvSpPr>
            <a:spLocks noChangeShapeType="1"/>
          </p:cNvSpPr>
          <p:nvPr/>
        </p:nvSpPr>
        <p:spPr bwMode="auto">
          <a:xfrm>
            <a:off x="6019800" y="1905000"/>
            <a:ext cx="150786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" name="Line 36"/>
          <p:cNvSpPr>
            <a:spLocks noChangeShapeType="1"/>
          </p:cNvSpPr>
          <p:nvPr/>
        </p:nvSpPr>
        <p:spPr bwMode="auto">
          <a:xfrm flipV="1">
            <a:off x="6044507" y="2274150"/>
            <a:ext cx="374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" name="Line 36"/>
          <p:cNvSpPr>
            <a:spLocks noChangeShapeType="1"/>
          </p:cNvSpPr>
          <p:nvPr/>
        </p:nvSpPr>
        <p:spPr bwMode="auto">
          <a:xfrm flipV="1">
            <a:off x="6019800" y="2971800"/>
            <a:ext cx="161394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" name="Line 36"/>
          <p:cNvSpPr>
            <a:spLocks noChangeShapeType="1"/>
          </p:cNvSpPr>
          <p:nvPr/>
        </p:nvSpPr>
        <p:spPr bwMode="auto">
          <a:xfrm>
            <a:off x="6023548" y="3346554"/>
            <a:ext cx="159010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" name="Line 36"/>
          <p:cNvSpPr>
            <a:spLocks noChangeShapeType="1"/>
          </p:cNvSpPr>
          <p:nvPr/>
        </p:nvSpPr>
        <p:spPr bwMode="auto">
          <a:xfrm flipH="1" flipV="1">
            <a:off x="7633741" y="2301272"/>
            <a:ext cx="0" cy="67052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7" name="Picture 2" descr="Vector - Yellow Schoolbus 04 by DragonAr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328249"/>
            <a:ext cx="734099" cy="616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695" y="1081176"/>
            <a:ext cx="894972" cy="755372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606" y="1177995"/>
            <a:ext cx="564480" cy="60128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5400000">
            <a:off x="6755083" y="4174123"/>
            <a:ext cx="22194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+mj-lt"/>
              </a:rPr>
              <a:t> King Rama the Second  </a:t>
            </a:r>
            <a:endParaRPr lang="en-US" b="1" dirty="0">
              <a:latin typeface="+mj-lt"/>
            </a:endParaRPr>
          </a:p>
        </p:txBody>
      </p:sp>
      <p:pic>
        <p:nvPicPr>
          <p:cNvPr id="57" name="Picture 56" descr="Big%20C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988284" y="2413973"/>
            <a:ext cx="484126" cy="457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6" name="Picture 2" descr="http://www.wpclipart.com/travel/US_Road_Signs/warning/warn_2/intersection_ahead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985" y="1905000"/>
            <a:ext cx="534064" cy="448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180575" y="2068162"/>
            <a:ext cx="9979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>
                <a:latin typeface="+mj-lt"/>
              </a:rPr>
              <a:t>Suthep</a:t>
            </a:r>
            <a:r>
              <a:rPr lang="en-US" sz="1200" b="1" dirty="0" smtClean="0">
                <a:latin typeface="+mj-lt"/>
              </a:rPr>
              <a:t> Road</a:t>
            </a:r>
            <a:endParaRPr lang="en-US" sz="1200" b="1" dirty="0">
              <a:latin typeface="+mj-lt"/>
            </a:endParaRPr>
          </a:p>
        </p:txBody>
      </p:sp>
      <p:pic>
        <p:nvPicPr>
          <p:cNvPr id="59" name="Picture 6" descr="http://www.clker.com/cliparts/a/0/f/0/1197095788758670229Leomarc_caution_T_junction.svg.med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6705" y="2897303"/>
            <a:ext cx="554808" cy="53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TextBox 59"/>
          <p:cNvSpPr txBox="1"/>
          <p:nvPr/>
        </p:nvSpPr>
        <p:spPr>
          <a:xfrm>
            <a:off x="6207570" y="2009001"/>
            <a:ext cx="9979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>
                <a:latin typeface="+mj-lt"/>
              </a:rPr>
              <a:t>Suthep</a:t>
            </a:r>
            <a:r>
              <a:rPr lang="en-US" sz="1200" b="1" dirty="0" smtClean="0">
                <a:latin typeface="+mj-lt"/>
              </a:rPr>
              <a:t> Road</a:t>
            </a:r>
            <a:endParaRPr lang="en-US" sz="1200" b="1" dirty="0">
              <a:latin typeface="+mj-lt"/>
            </a:endParaRPr>
          </a:p>
        </p:txBody>
      </p:sp>
      <p:sp>
        <p:nvSpPr>
          <p:cNvPr id="61" name="Line Callout 3 (Border and Accent Bar) 60"/>
          <p:cNvSpPr/>
          <p:nvPr/>
        </p:nvSpPr>
        <p:spPr>
          <a:xfrm>
            <a:off x="515481" y="2514600"/>
            <a:ext cx="1890712" cy="2743200"/>
          </a:xfrm>
          <a:prstGeom prst="accent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119676"/>
              <a:gd name="adj8" fmla="val 72536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Agency FB" panose="020B0503020202020204" pitchFamily="34" charset="0"/>
              </a:rPr>
              <a:t>Question:</a:t>
            </a:r>
          </a:p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Agency FB" panose="020B0503020202020204" pitchFamily="34" charset="0"/>
              </a:rPr>
              <a:t>Excuse me.</a:t>
            </a:r>
          </a:p>
          <a:p>
            <a:pPr algn="ctr"/>
            <a:r>
              <a:rPr lang="en-US" sz="2000" b="1" dirty="0" smtClean="0">
                <a:latin typeface="Agency FB" panose="020B0503020202020204" pitchFamily="34" charset="0"/>
              </a:rPr>
              <a:t>Could you tell me the way to the ATM machine please? </a:t>
            </a:r>
            <a:endParaRPr lang="en-US" sz="2000" b="1" dirty="0">
              <a:latin typeface="Agency FB" panose="020B0503020202020204" pitchFamily="34" charset="0"/>
            </a:endParaRPr>
          </a:p>
        </p:txBody>
      </p:sp>
      <p:pic>
        <p:nvPicPr>
          <p:cNvPr id="55" name="Picture 8" descr="http://www.trafficsignstore.com/R5-1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74" b="97101" l="9783" r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5400000">
            <a:off x="3942833" y="2877067"/>
            <a:ext cx="382033" cy="571500"/>
          </a:xfrm>
          <a:prstGeom prst="rect">
            <a:avLst/>
          </a:prstGeom>
          <a:noFill/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399" y="3847098"/>
            <a:ext cx="838201" cy="1243948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198" y="2636535"/>
            <a:ext cx="990601" cy="1247805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513" y="5237188"/>
            <a:ext cx="780087" cy="803223"/>
          </a:xfrm>
          <a:prstGeom prst="rect">
            <a:avLst/>
          </a:prstGeom>
        </p:spPr>
      </p:pic>
      <p:pic>
        <p:nvPicPr>
          <p:cNvPr id="64" name="Picture 8" descr="http://www.trafficsignstore.com/R5-1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74" b="97101" l="9783" r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5400000">
            <a:off x="6142988" y="1791565"/>
            <a:ext cx="382033" cy="571500"/>
          </a:xfrm>
          <a:prstGeom prst="rect">
            <a:avLst/>
          </a:prstGeom>
          <a:noFill/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770" y="4038600"/>
            <a:ext cx="748620" cy="762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46658" y="3810904"/>
            <a:ext cx="3314653" cy="255454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b="1" dirty="0" smtClean="0">
                <a:solidFill>
                  <a:schemeClr val="tx1"/>
                </a:solidFill>
                <a:latin typeface="Agency FB" panose="020B0503020202020204" pitchFamily="34" charset="0"/>
              </a:rPr>
              <a:t>Answer: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b="1" dirty="0" smtClean="0">
                <a:solidFill>
                  <a:schemeClr val="bg1"/>
                </a:solidFill>
                <a:latin typeface="Agency FB" panose="020B0503020202020204" pitchFamily="34" charset="0"/>
              </a:rPr>
              <a:t>Go straight,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b="1" dirty="0" smtClean="0">
                <a:solidFill>
                  <a:schemeClr val="bg1"/>
                </a:solidFill>
                <a:latin typeface="Agency FB" panose="020B0503020202020204" pitchFamily="34" charset="0"/>
              </a:rPr>
              <a:t>Take the second street on your right,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b="1" dirty="0" smtClean="0">
                <a:solidFill>
                  <a:schemeClr val="bg1"/>
                </a:solidFill>
                <a:latin typeface="Agency FB" panose="020B0503020202020204" pitchFamily="34" charset="0"/>
              </a:rPr>
              <a:t>Turn right on the intersection.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b="1" dirty="0" smtClean="0">
                <a:solidFill>
                  <a:schemeClr val="bg1"/>
                </a:solidFill>
                <a:latin typeface="Agency FB" panose="020B0503020202020204" pitchFamily="34" charset="0"/>
              </a:rPr>
              <a:t>Turn left on the next intersection.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b="1" dirty="0" smtClean="0">
                <a:solidFill>
                  <a:schemeClr val="bg1"/>
                </a:solidFill>
                <a:latin typeface="Agency FB" panose="020B0503020202020204" pitchFamily="34" charset="0"/>
              </a:rPr>
              <a:t>Turn right on the junction.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b="1" dirty="0" smtClean="0">
                <a:solidFill>
                  <a:schemeClr val="bg1"/>
                </a:solidFill>
                <a:latin typeface="Agency FB" panose="020B0503020202020204" pitchFamily="34" charset="0"/>
              </a:rPr>
              <a:t>It’s the 2</a:t>
            </a:r>
            <a:r>
              <a:rPr lang="en-US" b="1" baseline="300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nd</a:t>
            </a:r>
            <a:r>
              <a:rPr lang="en-US" b="1" dirty="0" smtClean="0">
                <a:solidFill>
                  <a:schemeClr val="bg1"/>
                </a:solidFill>
                <a:latin typeface="Agency FB" panose="020B0503020202020204" pitchFamily="34" charset="0"/>
              </a:rPr>
              <a:t> building on your left</a:t>
            </a:r>
          </a:p>
          <a:p>
            <a:pPr marL="342900" indent="-342900" algn="l">
              <a:buAutoNum type="arabicPeriod" startAt="6"/>
            </a:pPr>
            <a:r>
              <a:rPr lang="en-GB" b="1" dirty="0" smtClean="0">
                <a:solidFill>
                  <a:schemeClr val="bg1"/>
                </a:solidFill>
                <a:latin typeface="Agency FB" panose="020B0503020202020204" pitchFamily="34" charset="0"/>
              </a:rPr>
              <a:t>It’s</a:t>
            </a:r>
            <a:r>
              <a:rPr lang="en-US" b="1" dirty="0" smtClean="0">
                <a:solidFill>
                  <a:schemeClr val="bg1"/>
                </a:solidFill>
                <a:latin typeface="Agency FB" panose="020B0503020202020204" pitchFamily="34" charset="0"/>
              </a:rPr>
              <a:t> opposite the bus station.</a:t>
            </a:r>
          </a:p>
          <a:p>
            <a:pPr marL="342900" indent="-342900" algn="l">
              <a:buAutoNum type="arabicPeriod" startAt="6"/>
            </a:pPr>
            <a:r>
              <a:rPr lang="en-US" b="1" dirty="0" smtClean="0">
                <a:solidFill>
                  <a:schemeClr val="bg1"/>
                </a:solidFill>
                <a:latin typeface="Agency FB" panose="020B0503020202020204" pitchFamily="34" charset="0"/>
              </a:rPr>
              <a:t>It’s between the post office and the guesthouse. </a:t>
            </a:r>
          </a:p>
        </p:txBody>
      </p:sp>
      <p:cxnSp>
        <p:nvCxnSpPr>
          <p:cNvPr id="5" name="Straight Arrow Connector 4"/>
          <p:cNvCxnSpPr>
            <a:stCxn id="56" idx="0"/>
          </p:cNvCxnSpPr>
          <p:nvPr/>
        </p:nvCxnSpPr>
        <p:spPr>
          <a:xfrm>
            <a:off x="5771017" y="1905000"/>
            <a:ext cx="1" cy="125781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>
            <a:off x="6160957" y="3102964"/>
            <a:ext cx="1495748" cy="859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>
            <a:off x="7656705" y="3417078"/>
            <a:ext cx="1" cy="125781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4145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61" grpId="0" animBg="1"/>
      <p:bldP spid="3" grpId="0" uiExpand="1" build="p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Line 2"/>
          <p:cNvSpPr>
            <a:spLocks noChangeShapeType="1"/>
          </p:cNvSpPr>
          <p:nvPr/>
        </p:nvSpPr>
        <p:spPr bwMode="auto">
          <a:xfrm flipV="1">
            <a:off x="3411511" y="47244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5" name="Line 3"/>
          <p:cNvSpPr>
            <a:spLocks noChangeShapeType="1"/>
          </p:cNvSpPr>
          <p:nvPr/>
        </p:nvSpPr>
        <p:spPr bwMode="auto">
          <a:xfrm>
            <a:off x="3886200" y="47244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6" name="Text Box 17"/>
          <p:cNvSpPr txBox="1">
            <a:spLocks noChangeArrowheads="1"/>
          </p:cNvSpPr>
          <p:nvPr/>
        </p:nvSpPr>
        <p:spPr bwMode="auto">
          <a:xfrm>
            <a:off x="1406314" y="5909846"/>
            <a:ext cx="4863832" cy="400110"/>
          </a:xfrm>
          <a:prstGeom prst="rect">
            <a:avLst/>
          </a:prstGeom>
          <a:ln/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sz="2000" b="1" dirty="0" err="1" smtClean="0">
                <a:solidFill>
                  <a:schemeClr val="bg1"/>
                </a:solidFill>
                <a:latin typeface="Agency FB" panose="020B0503020202020204" pitchFamily="34" charset="0"/>
              </a:rPr>
              <a:t>Could</a:t>
            </a:r>
            <a:r>
              <a:rPr lang="fr-FR" sz="2000" b="1" dirty="0" smtClean="0">
                <a:solidFill>
                  <a:schemeClr val="bg1"/>
                </a:solidFill>
                <a:latin typeface="Agency FB" panose="020B0503020202020204" pitchFamily="34" charset="0"/>
              </a:rPr>
              <a:t> </a:t>
            </a:r>
            <a:r>
              <a:rPr lang="fr-FR" sz="2000" b="1" dirty="0" err="1" smtClean="0">
                <a:solidFill>
                  <a:schemeClr val="bg1"/>
                </a:solidFill>
                <a:latin typeface="Agency FB" panose="020B0503020202020204" pitchFamily="34" charset="0"/>
              </a:rPr>
              <a:t>you</a:t>
            </a:r>
            <a:r>
              <a:rPr lang="fr-FR" sz="2000" b="1" dirty="0" smtClean="0">
                <a:solidFill>
                  <a:schemeClr val="bg1"/>
                </a:solidFill>
                <a:latin typeface="Agency FB" panose="020B0503020202020204" pitchFamily="34" charset="0"/>
              </a:rPr>
              <a:t> tell me the </a:t>
            </a:r>
            <a:r>
              <a:rPr lang="fr-FR" sz="2000" b="1" dirty="0" err="1" smtClean="0">
                <a:solidFill>
                  <a:schemeClr val="bg1"/>
                </a:solidFill>
                <a:latin typeface="Agency FB" panose="020B0503020202020204" pitchFamily="34" charset="0"/>
              </a:rPr>
              <a:t>way</a:t>
            </a:r>
            <a:r>
              <a:rPr lang="fr-FR" sz="2000" b="1" dirty="0" smtClean="0">
                <a:solidFill>
                  <a:schemeClr val="bg1"/>
                </a:solidFill>
                <a:latin typeface="Agency FB" panose="020B0503020202020204" pitchFamily="34" charset="0"/>
              </a:rPr>
              <a:t> to the ATM machine </a:t>
            </a:r>
            <a:r>
              <a:rPr lang="fr-FR" sz="2000" b="1" dirty="0" err="1" smtClean="0">
                <a:solidFill>
                  <a:schemeClr val="bg1"/>
                </a:solidFill>
                <a:latin typeface="Agency FB" panose="020B0503020202020204" pitchFamily="34" charset="0"/>
              </a:rPr>
              <a:t>please</a:t>
            </a:r>
            <a:r>
              <a:rPr lang="fr-FR" sz="2000" b="1" dirty="0" smtClean="0">
                <a:solidFill>
                  <a:schemeClr val="bg1"/>
                </a:solidFill>
                <a:latin typeface="Agency FB" panose="020B0503020202020204" pitchFamily="34" charset="0"/>
              </a:rPr>
              <a:t>?</a:t>
            </a:r>
            <a:endParaRPr lang="en-GB" sz="2000" b="1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22546" name="Line 18"/>
          <p:cNvSpPr>
            <a:spLocks noChangeShapeType="1"/>
          </p:cNvSpPr>
          <p:nvPr/>
        </p:nvSpPr>
        <p:spPr bwMode="auto">
          <a:xfrm>
            <a:off x="3657600" y="5486400"/>
            <a:ext cx="152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7" name="Line 19"/>
          <p:cNvSpPr>
            <a:spLocks noChangeShapeType="1"/>
          </p:cNvSpPr>
          <p:nvPr/>
        </p:nvSpPr>
        <p:spPr bwMode="auto">
          <a:xfrm flipH="1">
            <a:off x="3657600" y="5486400"/>
            <a:ext cx="152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8" name="Line 20"/>
          <p:cNvSpPr>
            <a:spLocks noChangeShapeType="1"/>
          </p:cNvSpPr>
          <p:nvPr/>
        </p:nvSpPr>
        <p:spPr bwMode="auto">
          <a:xfrm flipH="1">
            <a:off x="3962400" y="5638800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9" name="Text Box 21"/>
          <p:cNvSpPr txBox="1">
            <a:spLocks noChangeArrowheads="1"/>
          </p:cNvSpPr>
          <p:nvPr/>
        </p:nvSpPr>
        <p:spPr bwMode="auto">
          <a:xfrm>
            <a:off x="5322397" y="5338763"/>
            <a:ext cx="105349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sz="1600" dirty="0">
                <a:solidFill>
                  <a:srgbClr val="FF0000"/>
                </a:solidFill>
                <a:latin typeface="Agency FB" panose="020B0503020202020204" pitchFamily="34" charset="0"/>
              </a:rPr>
              <a:t>You are </a:t>
            </a:r>
            <a:r>
              <a:rPr lang="fr-FR" sz="1600" dirty="0" err="1">
                <a:solidFill>
                  <a:srgbClr val="FF0000"/>
                </a:solidFill>
                <a:latin typeface="Agency FB" panose="020B0503020202020204" pitchFamily="34" charset="0"/>
              </a:rPr>
              <a:t>here</a:t>
            </a:r>
            <a:r>
              <a:rPr lang="fr-FR" sz="1600" dirty="0">
                <a:solidFill>
                  <a:srgbClr val="FF0000"/>
                </a:solidFill>
                <a:latin typeface="Agency FB" panose="020B0503020202020204" pitchFamily="34" charset="0"/>
              </a:rPr>
              <a:t>.</a:t>
            </a:r>
            <a:endParaRPr lang="en-GB" sz="1600" dirty="0">
              <a:solidFill>
                <a:srgbClr val="FF0000"/>
              </a:solidFill>
              <a:latin typeface="Agency FB" panose="020B0503020202020204" pitchFamily="34" charset="0"/>
            </a:endParaRPr>
          </a:p>
        </p:txBody>
      </p:sp>
      <p:sp>
        <p:nvSpPr>
          <p:cNvPr id="18441" name="Text Box 22"/>
          <p:cNvSpPr txBox="1">
            <a:spLocks noChangeArrowheads="1"/>
          </p:cNvSpPr>
          <p:nvPr/>
        </p:nvSpPr>
        <p:spPr bwMode="auto">
          <a:xfrm>
            <a:off x="1143000" y="62484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/>
          </a:p>
        </p:txBody>
      </p:sp>
      <p:sp>
        <p:nvSpPr>
          <p:cNvPr id="18443" name="Line 25"/>
          <p:cNvSpPr>
            <a:spLocks noChangeShapeType="1"/>
          </p:cNvSpPr>
          <p:nvPr/>
        </p:nvSpPr>
        <p:spPr bwMode="auto">
          <a:xfrm flipH="1">
            <a:off x="762000" y="4724400"/>
            <a:ext cx="264951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4" name="Line 26"/>
          <p:cNvSpPr>
            <a:spLocks noChangeShapeType="1"/>
          </p:cNvSpPr>
          <p:nvPr/>
        </p:nvSpPr>
        <p:spPr bwMode="auto">
          <a:xfrm flipH="1">
            <a:off x="685800" y="4348566"/>
            <a:ext cx="2743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5" name="Line 28"/>
          <p:cNvSpPr>
            <a:spLocks noChangeShapeType="1"/>
          </p:cNvSpPr>
          <p:nvPr/>
        </p:nvSpPr>
        <p:spPr bwMode="auto">
          <a:xfrm flipV="1">
            <a:off x="3429000" y="3429000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6" name="Line 30"/>
          <p:cNvSpPr>
            <a:spLocks noChangeShapeType="1"/>
          </p:cNvSpPr>
          <p:nvPr/>
        </p:nvSpPr>
        <p:spPr bwMode="auto">
          <a:xfrm flipV="1">
            <a:off x="3886200" y="3352800"/>
            <a:ext cx="0" cy="144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7" name="Line 31"/>
          <p:cNvSpPr>
            <a:spLocks noChangeShapeType="1"/>
          </p:cNvSpPr>
          <p:nvPr/>
        </p:nvSpPr>
        <p:spPr bwMode="auto">
          <a:xfrm>
            <a:off x="3886200" y="3352800"/>
            <a:ext cx="167640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8" name="Line 32"/>
          <p:cNvSpPr>
            <a:spLocks noChangeShapeType="1"/>
          </p:cNvSpPr>
          <p:nvPr/>
        </p:nvSpPr>
        <p:spPr bwMode="auto">
          <a:xfrm>
            <a:off x="3886200" y="2971800"/>
            <a:ext cx="1676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9" name="Line 33"/>
          <p:cNvSpPr>
            <a:spLocks noChangeShapeType="1"/>
          </p:cNvSpPr>
          <p:nvPr/>
        </p:nvSpPr>
        <p:spPr bwMode="auto">
          <a:xfrm flipV="1">
            <a:off x="3886200" y="22860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0" name="Line 34"/>
          <p:cNvSpPr>
            <a:spLocks noChangeShapeType="1"/>
          </p:cNvSpPr>
          <p:nvPr/>
        </p:nvSpPr>
        <p:spPr bwMode="auto">
          <a:xfrm flipV="1">
            <a:off x="3886201" y="2286000"/>
            <a:ext cx="1676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1" name="Line 35"/>
          <p:cNvSpPr>
            <a:spLocks noChangeShapeType="1"/>
          </p:cNvSpPr>
          <p:nvPr/>
        </p:nvSpPr>
        <p:spPr bwMode="auto">
          <a:xfrm>
            <a:off x="3896194" y="1905000"/>
            <a:ext cx="166640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2" name="Line 36"/>
          <p:cNvSpPr>
            <a:spLocks noChangeShapeType="1"/>
          </p:cNvSpPr>
          <p:nvPr/>
        </p:nvSpPr>
        <p:spPr bwMode="auto">
          <a:xfrm flipV="1">
            <a:off x="3886200" y="381000"/>
            <a:ext cx="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3" name="Line 37"/>
          <p:cNvSpPr>
            <a:spLocks noChangeShapeType="1"/>
          </p:cNvSpPr>
          <p:nvPr/>
        </p:nvSpPr>
        <p:spPr bwMode="auto">
          <a:xfrm flipH="1">
            <a:off x="762000" y="3429000"/>
            <a:ext cx="2667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4" name="Line 38"/>
          <p:cNvSpPr>
            <a:spLocks noChangeShapeType="1"/>
          </p:cNvSpPr>
          <p:nvPr/>
        </p:nvSpPr>
        <p:spPr bwMode="auto">
          <a:xfrm flipH="1">
            <a:off x="762000" y="3048000"/>
            <a:ext cx="2667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5" name="Line 40"/>
          <p:cNvSpPr>
            <a:spLocks noChangeShapeType="1"/>
          </p:cNvSpPr>
          <p:nvPr/>
        </p:nvSpPr>
        <p:spPr bwMode="auto">
          <a:xfrm flipV="1">
            <a:off x="3429000" y="1828800"/>
            <a:ext cx="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6" name="Line 41"/>
          <p:cNvSpPr>
            <a:spLocks noChangeShapeType="1"/>
          </p:cNvSpPr>
          <p:nvPr/>
        </p:nvSpPr>
        <p:spPr bwMode="auto">
          <a:xfrm flipH="1">
            <a:off x="685800" y="1828800"/>
            <a:ext cx="2743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8457" name="Line 42"/>
          <p:cNvSpPr>
            <a:spLocks noChangeShapeType="1"/>
          </p:cNvSpPr>
          <p:nvPr/>
        </p:nvSpPr>
        <p:spPr bwMode="auto">
          <a:xfrm flipH="1">
            <a:off x="685800" y="1524000"/>
            <a:ext cx="2667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8" name="Line 43"/>
          <p:cNvSpPr>
            <a:spLocks noChangeShapeType="1"/>
          </p:cNvSpPr>
          <p:nvPr/>
        </p:nvSpPr>
        <p:spPr bwMode="auto">
          <a:xfrm flipV="1">
            <a:off x="3352800" y="381000"/>
            <a:ext cx="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" name="Line 16"/>
          <p:cNvSpPr>
            <a:spLocks noChangeShapeType="1"/>
          </p:cNvSpPr>
          <p:nvPr/>
        </p:nvSpPr>
        <p:spPr bwMode="auto">
          <a:xfrm flipH="1" flipV="1">
            <a:off x="3644442" y="2116721"/>
            <a:ext cx="29979" cy="2912475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29" name="Line 16"/>
          <p:cNvSpPr>
            <a:spLocks noChangeShapeType="1"/>
          </p:cNvSpPr>
          <p:nvPr/>
        </p:nvSpPr>
        <p:spPr bwMode="auto">
          <a:xfrm flipV="1">
            <a:off x="3962401" y="2087129"/>
            <a:ext cx="3434368" cy="29592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pic>
        <p:nvPicPr>
          <p:cNvPr id="2050" name="Picture 2" descr="http://www.esamskriti.com/photograph/Emerald-Buddha-Temple-1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482" y="609600"/>
            <a:ext cx="1035050" cy="8001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187" y="783520"/>
            <a:ext cx="824706" cy="5953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0081" y="3025676"/>
            <a:ext cx="3516471" cy="230832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/>
            <a:endParaRPr lang="en-US" b="1" dirty="0" smtClean="0">
              <a:solidFill>
                <a:schemeClr val="bg1"/>
              </a:solidFill>
              <a:latin typeface="Agency FB" panose="020B0503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b="1" dirty="0" smtClean="0">
                <a:solidFill>
                  <a:schemeClr val="bg1"/>
                </a:solidFill>
                <a:latin typeface="Agency FB" panose="020B0503020202020204" pitchFamily="34" charset="0"/>
              </a:rPr>
              <a:t>Go straight,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 smtClean="0">
                <a:solidFill>
                  <a:schemeClr val="bg1"/>
                </a:solidFill>
                <a:latin typeface="Agency FB" panose="020B0503020202020204" pitchFamily="34" charset="0"/>
              </a:rPr>
              <a:t>Take the second street on your right,</a:t>
            </a:r>
          </a:p>
          <a:p>
            <a:pPr marL="342900" indent="-342900">
              <a:buAutoNum type="arabicPeriod" startAt="3"/>
            </a:pPr>
            <a:r>
              <a:rPr lang="en-US" b="1" dirty="0" smtClean="0">
                <a:solidFill>
                  <a:schemeClr val="bg1"/>
                </a:solidFill>
                <a:latin typeface="Agency FB" panose="020B0503020202020204" pitchFamily="34" charset="0"/>
              </a:rPr>
              <a:t>Cross the intersection.</a:t>
            </a:r>
          </a:p>
          <a:p>
            <a:pPr marL="342900" indent="-342900">
              <a:buAutoNum type="arabicPeriod" startAt="3"/>
            </a:pPr>
            <a:r>
              <a:rPr lang="en-US" b="1" dirty="0">
                <a:solidFill>
                  <a:schemeClr val="bg1"/>
                </a:solidFill>
                <a:latin typeface="Agency FB" panose="020B0503020202020204" pitchFamily="34" charset="0"/>
              </a:rPr>
              <a:t>T</a:t>
            </a:r>
            <a:r>
              <a:rPr lang="en-US" b="1" dirty="0" smtClean="0">
                <a:solidFill>
                  <a:schemeClr val="bg1"/>
                </a:solidFill>
                <a:latin typeface="Agency FB" panose="020B0503020202020204" pitchFamily="34" charset="0"/>
              </a:rPr>
              <a:t>urn right at the  junction</a:t>
            </a:r>
            <a:r>
              <a:rPr lang="en-US" b="1" dirty="0">
                <a:solidFill>
                  <a:schemeClr val="bg1"/>
                </a:solidFill>
                <a:latin typeface="Agency FB" panose="020B0503020202020204" pitchFamily="34" charset="0"/>
              </a:rPr>
              <a:t>.</a:t>
            </a:r>
            <a:endParaRPr lang="en-US" b="1" dirty="0" smtClean="0">
              <a:solidFill>
                <a:schemeClr val="bg1"/>
              </a:solidFill>
              <a:latin typeface="Agency FB" panose="020B0503020202020204" pitchFamily="34" charset="0"/>
            </a:endParaRPr>
          </a:p>
          <a:p>
            <a:r>
              <a:rPr lang="en-US" b="1" dirty="0" smtClean="0">
                <a:solidFill>
                  <a:schemeClr val="bg1"/>
                </a:solidFill>
                <a:latin typeface="Agency FB" panose="020B0503020202020204" pitchFamily="34" charset="0"/>
              </a:rPr>
              <a:t>5. It’s the second building on your left.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Agency FB" panose="020B0503020202020204" pitchFamily="34" charset="0"/>
              </a:rPr>
              <a:t>6. It’s between the post office and the guesthouse,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Agency FB" panose="020B0503020202020204" pitchFamily="34" charset="0"/>
              </a:rPr>
              <a:t>7. It’s opposite the bus stop.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89564" y="1524000"/>
            <a:ext cx="10839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gency FB" panose="020B0503020202020204" pitchFamily="34" charset="0"/>
              </a:rPr>
              <a:t>Market Street</a:t>
            </a:r>
            <a:endParaRPr lang="en-US" dirty="0">
              <a:latin typeface="Agency FB" panose="020B0503020202020204" pitchFamily="34" charset="0"/>
            </a:endParaRPr>
          </a:p>
        </p:txBody>
      </p:sp>
      <p:sp>
        <p:nvSpPr>
          <p:cNvPr id="32" name="Line 36"/>
          <p:cNvSpPr>
            <a:spLocks noChangeShapeType="1"/>
          </p:cNvSpPr>
          <p:nvPr/>
        </p:nvSpPr>
        <p:spPr bwMode="auto">
          <a:xfrm flipV="1">
            <a:off x="5562601" y="22860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" name="Line 36"/>
          <p:cNvSpPr>
            <a:spLocks noChangeShapeType="1"/>
          </p:cNvSpPr>
          <p:nvPr/>
        </p:nvSpPr>
        <p:spPr bwMode="auto">
          <a:xfrm flipV="1">
            <a:off x="5562600" y="3352800"/>
            <a:ext cx="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" name="Line 36"/>
          <p:cNvSpPr>
            <a:spLocks noChangeShapeType="1"/>
          </p:cNvSpPr>
          <p:nvPr/>
        </p:nvSpPr>
        <p:spPr bwMode="auto">
          <a:xfrm flipV="1">
            <a:off x="5562601" y="381000"/>
            <a:ext cx="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" name="Line 36"/>
          <p:cNvSpPr>
            <a:spLocks noChangeShapeType="1"/>
          </p:cNvSpPr>
          <p:nvPr/>
        </p:nvSpPr>
        <p:spPr bwMode="auto">
          <a:xfrm flipH="1" flipV="1">
            <a:off x="6019800" y="3352800"/>
            <a:ext cx="3748" cy="1752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" name="Line 36"/>
          <p:cNvSpPr>
            <a:spLocks noChangeShapeType="1"/>
          </p:cNvSpPr>
          <p:nvPr/>
        </p:nvSpPr>
        <p:spPr bwMode="auto">
          <a:xfrm flipV="1">
            <a:off x="6019800" y="338554"/>
            <a:ext cx="0" cy="156644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" name="Line 36"/>
          <p:cNvSpPr>
            <a:spLocks noChangeShapeType="1"/>
          </p:cNvSpPr>
          <p:nvPr/>
        </p:nvSpPr>
        <p:spPr bwMode="auto">
          <a:xfrm flipV="1">
            <a:off x="8001000" y="359775"/>
            <a:ext cx="0" cy="649822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" name="Line 36"/>
          <p:cNvSpPr>
            <a:spLocks noChangeShapeType="1"/>
          </p:cNvSpPr>
          <p:nvPr/>
        </p:nvSpPr>
        <p:spPr bwMode="auto">
          <a:xfrm flipV="1">
            <a:off x="7613651" y="381000"/>
            <a:ext cx="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" name="Line 36"/>
          <p:cNvSpPr>
            <a:spLocks noChangeShapeType="1"/>
          </p:cNvSpPr>
          <p:nvPr/>
        </p:nvSpPr>
        <p:spPr bwMode="auto">
          <a:xfrm flipH="1" flipV="1">
            <a:off x="7613651" y="3346550"/>
            <a:ext cx="20090" cy="351144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" name="Line 36"/>
          <p:cNvSpPr>
            <a:spLocks noChangeShapeType="1"/>
          </p:cNvSpPr>
          <p:nvPr/>
        </p:nvSpPr>
        <p:spPr bwMode="auto">
          <a:xfrm>
            <a:off x="6023548" y="2301274"/>
            <a:ext cx="161019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" name="Line 36"/>
          <p:cNvSpPr>
            <a:spLocks noChangeShapeType="1"/>
          </p:cNvSpPr>
          <p:nvPr/>
        </p:nvSpPr>
        <p:spPr bwMode="auto">
          <a:xfrm>
            <a:off x="6019800" y="1905000"/>
            <a:ext cx="161394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" name="Line 36"/>
          <p:cNvSpPr>
            <a:spLocks noChangeShapeType="1"/>
          </p:cNvSpPr>
          <p:nvPr/>
        </p:nvSpPr>
        <p:spPr bwMode="auto">
          <a:xfrm flipV="1">
            <a:off x="6019800" y="2286000"/>
            <a:ext cx="374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" name="Line 36"/>
          <p:cNvSpPr>
            <a:spLocks noChangeShapeType="1"/>
          </p:cNvSpPr>
          <p:nvPr/>
        </p:nvSpPr>
        <p:spPr bwMode="auto">
          <a:xfrm flipV="1">
            <a:off x="6019800" y="2971800"/>
            <a:ext cx="161394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" name="Line 36"/>
          <p:cNvSpPr>
            <a:spLocks noChangeShapeType="1"/>
          </p:cNvSpPr>
          <p:nvPr/>
        </p:nvSpPr>
        <p:spPr bwMode="auto">
          <a:xfrm>
            <a:off x="6023548" y="3346554"/>
            <a:ext cx="159010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" name="Line 36"/>
          <p:cNvSpPr>
            <a:spLocks noChangeShapeType="1"/>
          </p:cNvSpPr>
          <p:nvPr/>
        </p:nvSpPr>
        <p:spPr bwMode="auto">
          <a:xfrm flipH="1" flipV="1">
            <a:off x="7633741" y="2301272"/>
            <a:ext cx="0" cy="67052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6" name="Picture 45" descr="pharmacy_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76800" y="2400300"/>
            <a:ext cx="533400" cy="457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7" name="Picture 2" descr="Vector - Yellow Schoolbus 04 by DragonAr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328249"/>
            <a:ext cx="734099" cy="616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495360" y="2977919"/>
            <a:ext cx="9925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gency FB" panose="020B0503020202020204" pitchFamily="34" charset="0"/>
              </a:rPr>
              <a:t>Canal Street</a:t>
            </a:r>
            <a:endParaRPr lang="en-US" dirty="0">
              <a:latin typeface="Agency FB" panose="020B0503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29000" y="609600"/>
            <a:ext cx="430887" cy="1634692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en-US" dirty="0" err="1" smtClean="0">
                <a:latin typeface="Agency FB" panose="020B0503020202020204" pitchFamily="34" charset="0"/>
              </a:rPr>
              <a:t>Huay</a:t>
            </a:r>
            <a:r>
              <a:rPr lang="en-US" dirty="0" smtClean="0">
                <a:latin typeface="Agency FB" panose="020B0503020202020204" pitchFamily="34" charset="0"/>
              </a:rPr>
              <a:t> </a:t>
            </a:r>
            <a:r>
              <a:rPr lang="en-US" dirty="0" err="1" smtClean="0">
                <a:latin typeface="Agency FB" panose="020B0503020202020204" pitchFamily="34" charset="0"/>
              </a:rPr>
              <a:t>Kaew</a:t>
            </a:r>
            <a:r>
              <a:rPr lang="en-US" dirty="0" smtClean="0">
                <a:latin typeface="Agency FB" panose="020B0503020202020204" pitchFamily="34" charset="0"/>
              </a:rPr>
              <a:t> Road</a:t>
            </a:r>
            <a:endParaRPr lang="en-US" dirty="0">
              <a:latin typeface="Agency FB" panose="020B0503020202020204" pitchFamily="34" charset="0"/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043" y="1187595"/>
            <a:ext cx="766608" cy="71740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98773" y="1989695"/>
            <a:ext cx="9925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Agency FB" panose="020B0503020202020204" pitchFamily="34" charset="0"/>
              </a:rPr>
              <a:t>Suthep</a:t>
            </a:r>
            <a:r>
              <a:rPr lang="en-US" dirty="0" smtClean="0">
                <a:latin typeface="Agency FB" panose="020B0503020202020204" pitchFamily="34" charset="0"/>
              </a:rPr>
              <a:t> Road</a:t>
            </a:r>
            <a:endParaRPr lang="en-US" dirty="0">
              <a:latin typeface="Agency FB" panose="020B0503020202020204" pitchFamily="34" charset="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301" y="1177995"/>
            <a:ext cx="564480" cy="6012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5400000">
            <a:off x="5183040" y="3057179"/>
            <a:ext cx="13211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00"/>
                </a:solidFill>
                <a:latin typeface="Agency FB" panose="020B0503020202020204" pitchFamily="34" charset="0"/>
              </a:rPr>
              <a:t>Thanon</a:t>
            </a:r>
            <a:r>
              <a:rPr lang="en-US" dirty="0" smtClean="0">
                <a:solidFill>
                  <a:srgbClr val="000000"/>
                </a:solidFill>
                <a:latin typeface="Agency FB" panose="020B0503020202020204" pitchFamily="34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Agency FB" panose="020B0503020202020204" pitchFamily="34" charset="0"/>
              </a:rPr>
              <a:t>Rong</a:t>
            </a:r>
            <a:r>
              <a:rPr lang="en-US" dirty="0" smtClean="0">
                <a:solidFill>
                  <a:srgbClr val="000000"/>
                </a:solidFill>
                <a:latin typeface="Agency FB" panose="020B0503020202020204" pitchFamily="34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Agency FB" panose="020B0503020202020204" pitchFamily="34" charset="0"/>
              </a:rPr>
              <a:t>Rian</a:t>
            </a:r>
            <a:endParaRPr lang="en-US" dirty="0">
              <a:solidFill>
                <a:srgbClr val="000000"/>
              </a:solidFill>
              <a:latin typeface="Agency FB" panose="020B0503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rot="5400000">
            <a:off x="6636785" y="4631323"/>
            <a:ext cx="23823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gency FB" panose="020B0503020202020204" pitchFamily="34" charset="0"/>
              </a:rPr>
              <a:t>Boulevard King Rama the Second  </a:t>
            </a:r>
            <a:endParaRPr lang="en-US" dirty="0">
              <a:latin typeface="Agency FB" panose="020B0503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399" y="3847098"/>
            <a:ext cx="838201" cy="124394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244" y="3886200"/>
            <a:ext cx="748620" cy="762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198" y="2636535"/>
            <a:ext cx="990601" cy="124780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513" y="5237188"/>
            <a:ext cx="780087" cy="803223"/>
          </a:xfrm>
          <a:prstGeom prst="rect">
            <a:avLst/>
          </a:prstGeom>
        </p:spPr>
      </p:pic>
      <p:pic>
        <p:nvPicPr>
          <p:cNvPr id="60" name="Picture 8" descr="http://www.trafficsignstore.com/R5-1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5400000">
            <a:off x="3980098" y="2869786"/>
            <a:ext cx="382033" cy="571500"/>
          </a:xfrm>
          <a:prstGeom prst="rect">
            <a:avLst/>
          </a:prstGeom>
          <a:noFill/>
        </p:spPr>
      </p:pic>
      <p:sp>
        <p:nvSpPr>
          <p:cNvPr id="62" name="Line 16"/>
          <p:cNvSpPr>
            <a:spLocks noChangeShapeType="1"/>
          </p:cNvSpPr>
          <p:nvPr/>
        </p:nvSpPr>
        <p:spPr bwMode="auto">
          <a:xfrm>
            <a:off x="7935369" y="2389384"/>
            <a:ext cx="13133" cy="2367148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 rot="5400000">
            <a:off x="7566539" y="5583812"/>
            <a:ext cx="11737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Forte" pitchFamily="66" charset="0"/>
              </a:rPr>
              <a:t>Guesthouse</a:t>
            </a:r>
            <a:endParaRPr lang="en-US" dirty="0">
              <a:latin typeface="Forte" pitchFamily="66" charset="0"/>
            </a:endParaRPr>
          </a:p>
        </p:txBody>
      </p:sp>
      <p:pic>
        <p:nvPicPr>
          <p:cNvPr id="63" name="Picture 2" descr="http://www.wpclipart.com/travel/US_Road_Signs/warning/warn_2/intersection_ahead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985" y="1905000"/>
            <a:ext cx="534064" cy="448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6" descr="http://www.clker.com/cliparts/a/0/f/0/1197095788758670229Leomarc_caution_T_junction.svg.med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426" y="1828800"/>
            <a:ext cx="554808" cy="53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5508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 animBg="1"/>
      <p:bldP spid="28" grpId="0" animBg="1"/>
      <p:bldP spid="29" grpId="0" animBg="1"/>
      <p:bldP spid="3" grpId="0" uiExpand="1" build="p" animBg="1"/>
      <p:bldP spid="62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Line 2"/>
          <p:cNvSpPr>
            <a:spLocks noChangeShapeType="1"/>
          </p:cNvSpPr>
          <p:nvPr/>
        </p:nvSpPr>
        <p:spPr bwMode="auto">
          <a:xfrm flipV="1">
            <a:off x="3411511" y="47244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5" name="Line 3"/>
          <p:cNvSpPr>
            <a:spLocks noChangeShapeType="1"/>
          </p:cNvSpPr>
          <p:nvPr/>
        </p:nvSpPr>
        <p:spPr bwMode="auto">
          <a:xfrm>
            <a:off x="3886200" y="47244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6" name="Text Box 17"/>
          <p:cNvSpPr txBox="1">
            <a:spLocks noChangeArrowheads="1"/>
          </p:cNvSpPr>
          <p:nvPr/>
        </p:nvSpPr>
        <p:spPr bwMode="auto">
          <a:xfrm>
            <a:off x="1645160" y="5909846"/>
            <a:ext cx="4386136" cy="400110"/>
          </a:xfrm>
          <a:prstGeom prst="rect">
            <a:avLst/>
          </a:prstGeom>
          <a:ln/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sz="2000" dirty="0" err="1" smtClean="0">
                <a:solidFill>
                  <a:schemeClr val="bg1"/>
                </a:solidFill>
                <a:latin typeface="Agency FB" panose="020B0503020202020204" pitchFamily="34" charset="0"/>
              </a:rPr>
              <a:t>Could</a:t>
            </a:r>
            <a:r>
              <a:rPr lang="fr-FR" sz="20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 </a:t>
            </a:r>
            <a:r>
              <a:rPr lang="fr-FR" sz="2000" dirty="0" err="1" smtClean="0">
                <a:solidFill>
                  <a:schemeClr val="bg1"/>
                </a:solidFill>
                <a:latin typeface="Agency FB" panose="020B0503020202020204" pitchFamily="34" charset="0"/>
              </a:rPr>
              <a:t>you</a:t>
            </a:r>
            <a:r>
              <a:rPr lang="fr-FR" sz="20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 tell me the </a:t>
            </a:r>
            <a:r>
              <a:rPr lang="fr-FR" sz="2000" dirty="0" err="1" smtClean="0">
                <a:solidFill>
                  <a:schemeClr val="bg1"/>
                </a:solidFill>
                <a:latin typeface="Agency FB" panose="020B0503020202020204" pitchFamily="34" charset="0"/>
              </a:rPr>
              <a:t>way</a:t>
            </a:r>
            <a:r>
              <a:rPr lang="fr-FR" sz="20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 to the fuel station </a:t>
            </a:r>
            <a:r>
              <a:rPr lang="fr-FR" sz="2000" dirty="0" err="1" smtClean="0">
                <a:solidFill>
                  <a:schemeClr val="bg1"/>
                </a:solidFill>
                <a:latin typeface="Agency FB" panose="020B0503020202020204" pitchFamily="34" charset="0"/>
              </a:rPr>
              <a:t>please</a:t>
            </a:r>
            <a:r>
              <a:rPr lang="fr-FR" sz="20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?</a:t>
            </a:r>
            <a:endParaRPr lang="en-GB" sz="2000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22546" name="Line 18"/>
          <p:cNvSpPr>
            <a:spLocks noChangeShapeType="1"/>
          </p:cNvSpPr>
          <p:nvPr/>
        </p:nvSpPr>
        <p:spPr bwMode="auto">
          <a:xfrm>
            <a:off x="3657600" y="5486400"/>
            <a:ext cx="152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7" name="Line 19"/>
          <p:cNvSpPr>
            <a:spLocks noChangeShapeType="1"/>
          </p:cNvSpPr>
          <p:nvPr/>
        </p:nvSpPr>
        <p:spPr bwMode="auto">
          <a:xfrm flipH="1">
            <a:off x="3657600" y="5486400"/>
            <a:ext cx="152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8" name="Line 20"/>
          <p:cNvSpPr>
            <a:spLocks noChangeShapeType="1"/>
          </p:cNvSpPr>
          <p:nvPr/>
        </p:nvSpPr>
        <p:spPr bwMode="auto">
          <a:xfrm flipH="1">
            <a:off x="3962400" y="5638800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9" name="Text Box 21"/>
          <p:cNvSpPr txBox="1">
            <a:spLocks noChangeArrowheads="1"/>
          </p:cNvSpPr>
          <p:nvPr/>
        </p:nvSpPr>
        <p:spPr bwMode="auto">
          <a:xfrm>
            <a:off x="5206468" y="5338763"/>
            <a:ext cx="128535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sz="1600" dirty="0">
                <a:solidFill>
                  <a:srgbClr val="FF0000"/>
                </a:solidFill>
                <a:latin typeface="+mj-lt"/>
              </a:rPr>
              <a:t>You are </a:t>
            </a:r>
            <a:r>
              <a:rPr lang="fr-FR" sz="1600" dirty="0" err="1">
                <a:solidFill>
                  <a:srgbClr val="FF0000"/>
                </a:solidFill>
                <a:latin typeface="+mj-lt"/>
              </a:rPr>
              <a:t>here</a:t>
            </a:r>
            <a:r>
              <a:rPr lang="fr-FR" sz="1600" dirty="0">
                <a:solidFill>
                  <a:srgbClr val="FF0000"/>
                </a:solidFill>
                <a:latin typeface="+mj-lt"/>
              </a:rPr>
              <a:t>.</a:t>
            </a:r>
            <a:endParaRPr lang="en-GB" sz="16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8441" name="Text Box 22"/>
          <p:cNvSpPr txBox="1">
            <a:spLocks noChangeArrowheads="1"/>
          </p:cNvSpPr>
          <p:nvPr/>
        </p:nvSpPr>
        <p:spPr bwMode="auto">
          <a:xfrm>
            <a:off x="1143000" y="62484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/>
          </a:p>
        </p:txBody>
      </p:sp>
      <p:sp>
        <p:nvSpPr>
          <p:cNvPr id="18443" name="Line 25"/>
          <p:cNvSpPr>
            <a:spLocks noChangeShapeType="1"/>
          </p:cNvSpPr>
          <p:nvPr/>
        </p:nvSpPr>
        <p:spPr bwMode="auto">
          <a:xfrm flipH="1">
            <a:off x="762000" y="4724400"/>
            <a:ext cx="264951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4" name="Line 26"/>
          <p:cNvSpPr>
            <a:spLocks noChangeShapeType="1"/>
          </p:cNvSpPr>
          <p:nvPr/>
        </p:nvSpPr>
        <p:spPr bwMode="auto">
          <a:xfrm flipH="1">
            <a:off x="685800" y="4343400"/>
            <a:ext cx="2743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5" name="Line 28"/>
          <p:cNvSpPr>
            <a:spLocks noChangeShapeType="1"/>
          </p:cNvSpPr>
          <p:nvPr/>
        </p:nvSpPr>
        <p:spPr bwMode="auto">
          <a:xfrm flipV="1">
            <a:off x="3429000" y="3429000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6" name="Line 30"/>
          <p:cNvSpPr>
            <a:spLocks noChangeShapeType="1"/>
          </p:cNvSpPr>
          <p:nvPr/>
        </p:nvSpPr>
        <p:spPr bwMode="auto">
          <a:xfrm flipV="1">
            <a:off x="3886200" y="3352800"/>
            <a:ext cx="0" cy="144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7" name="Line 31"/>
          <p:cNvSpPr>
            <a:spLocks noChangeShapeType="1"/>
          </p:cNvSpPr>
          <p:nvPr/>
        </p:nvSpPr>
        <p:spPr bwMode="auto">
          <a:xfrm>
            <a:off x="3886200" y="3352800"/>
            <a:ext cx="167640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1" dirty="0"/>
          </a:p>
        </p:txBody>
      </p:sp>
      <p:sp>
        <p:nvSpPr>
          <p:cNvPr id="18448" name="Line 32"/>
          <p:cNvSpPr>
            <a:spLocks noChangeShapeType="1"/>
          </p:cNvSpPr>
          <p:nvPr/>
        </p:nvSpPr>
        <p:spPr bwMode="auto">
          <a:xfrm>
            <a:off x="3886200" y="2971800"/>
            <a:ext cx="1676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9" name="Line 33"/>
          <p:cNvSpPr>
            <a:spLocks noChangeShapeType="1"/>
          </p:cNvSpPr>
          <p:nvPr/>
        </p:nvSpPr>
        <p:spPr bwMode="auto">
          <a:xfrm flipV="1">
            <a:off x="3886200" y="22860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0" name="Line 34"/>
          <p:cNvSpPr>
            <a:spLocks noChangeShapeType="1"/>
          </p:cNvSpPr>
          <p:nvPr/>
        </p:nvSpPr>
        <p:spPr bwMode="auto">
          <a:xfrm flipV="1">
            <a:off x="3886201" y="2286000"/>
            <a:ext cx="1676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1" name="Line 35"/>
          <p:cNvSpPr>
            <a:spLocks noChangeShapeType="1"/>
          </p:cNvSpPr>
          <p:nvPr/>
        </p:nvSpPr>
        <p:spPr bwMode="auto">
          <a:xfrm>
            <a:off x="3896194" y="1905000"/>
            <a:ext cx="166640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2" name="Line 36"/>
          <p:cNvSpPr>
            <a:spLocks noChangeShapeType="1"/>
          </p:cNvSpPr>
          <p:nvPr/>
        </p:nvSpPr>
        <p:spPr bwMode="auto">
          <a:xfrm flipV="1">
            <a:off x="3886200" y="381000"/>
            <a:ext cx="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3" name="Line 37"/>
          <p:cNvSpPr>
            <a:spLocks noChangeShapeType="1"/>
          </p:cNvSpPr>
          <p:nvPr/>
        </p:nvSpPr>
        <p:spPr bwMode="auto">
          <a:xfrm flipH="1">
            <a:off x="762000" y="3429000"/>
            <a:ext cx="2667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4" name="Line 38"/>
          <p:cNvSpPr>
            <a:spLocks noChangeShapeType="1"/>
          </p:cNvSpPr>
          <p:nvPr/>
        </p:nvSpPr>
        <p:spPr bwMode="auto">
          <a:xfrm flipH="1">
            <a:off x="762000" y="3048000"/>
            <a:ext cx="2667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5" name="Line 40"/>
          <p:cNvSpPr>
            <a:spLocks noChangeShapeType="1"/>
          </p:cNvSpPr>
          <p:nvPr/>
        </p:nvSpPr>
        <p:spPr bwMode="auto">
          <a:xfrm flipV="1">
            <a:off x="3429000" y="1828800"/>
            <a:ext cx="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6" name="Line 41"/>
          <p:cNvSpPr>
            <a:spLocks noChangeShapeType="1"/>
          </p:cNvSpPr>
          <p:nvPr/>
        </p:nvSpPr>
        <p:spPr bwMode="auto">
          <a:xfrm flipH="1">
            <a:off x="685800" y="1828800"/>
            <a:ext cx="2743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8457" name="Line 42"/>
          <p:cNvSpPr>
            <a:spLocks noChangeShapeType="1"/>
          </p:cNvSpPr>
          <p:nvPr/>
        </p:nvSpPr>
        <p:spPr bwMode="auto">
          <a:xfrm flipH="1">
            <a:off x="685800" y="1524000"/>
            <a:ext cx="2667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8" name="Line 43"/>
          <p:cNvSpPr>
            <a:spLocks noChangeShapeType="1"/>
          </p:cNvSpPr>
          <p:nvPr/>
        </p:nvSpPr>
        <p:spPr bwMode="auto">
          <a:xfrm flipV="1">
            <a:off x="3352800" y="381000"/>
            <a:ext cx="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" name="Line 16"/>
          <p:cNvSpPr>
            <a:spLocks noChangeShapeType="1"/>
          </p:cNvSpPr>
          <p:nvPr/>
        </p:nvSpPr>
        <p:spPr bwMode="auto">
          <a:xfrm flipH="1" flipV="1">
            <a:off x="3657599" y="2328248"/>
            <a:ext cx="16821" cy="2700947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29" name="Line 16"/>
          <p:cNvSpPr>
            <a:spLocks noChangeShapeType="1"/>
          </p:cNvSpPr>
          <p:nvPr/>
        </p:nvSpPr>
        <p:spPr bwMode="auto">
          <a:xfrm>
            <a:off x="4103955" y="2233500"/>
            <a:ext cx="1102513" cy="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pic>
        <p:nvPicPr>
          <p:cNvPr id="2050" name="Picture 2" descr="http://www.esamskriti.com/photograph/Emerald-Buddha-Temple-1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482" y="609600"/>
            <a:ext cx="1035050" cy="8001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187" y="783520"/>
            <a:ext cx="824706" cy="5953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1982207"/>
            <a:ext cx="2953394" cy="304698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/>
            <a:endParaRPr lang="en-US" b="1" dirty="0" smtClean="0">
              <a:solidFill>
                <a:schemeClr val="bg1"/>
              </a:solidFill>
              <a:latin typeface="Agency FB" panose="020B0503020202020204" pitchFamily="34" charset="0"/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en-US" b="1" dirty="0" smtClean="0">
                <a:solidFill>
                  <a:schemeClr val="bg1"/>
                </a:solidFill>
                <a:latin typeface="Agency FB" panose="020B0503020202020204" pitchFamily="34" charset="0"/>
              </a:rPr>
              <a:t>Go straight,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b="1" dirty="0" smtClean="0">
                <a:solidFill>
                  <a:schemeClr val="bg1"/>
                </a:solidFill>
                <a:latin typeface="Agency FB" panose="020B0503020202020204" pitchFamily="34" charset="0"/>
              </a:rPr>
              <a:t>Take the second street on your right,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b="1" dirty="0" smtClean="0">
                <a:solidFill>
                  <a:schemeClr val="bg1"/>
                </a:solidFill>
                <a:latin typeface="Agency FB" panose="020B0503020202020204" pitchFamily="34" charset="0"/>
              </a:rPr>
              <a:t>Then take the first street on your right.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b="1" dirty="0" smtClean="0">
                <a:solidFill>
                  <a:schemeClr val="bg1"/>
                </a:solidFill>
                <a:latin typeface="Agency FB" panose="020B0503020202020204" pitchFamily="34" charset="0"/>
              </a:rPr>
              <a:t>Then take the first street on your left.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b="1" dirty="0" smtClean="0">
                <a:solidFill>
                  <a:schemeClr val="bg1"/>
                </a:solidFill>
                <a:latin typeface="Agency FB" panose="020B0503020202020204" pitchFamily="34" charset="0"/>
              </a:rPr>
              <a:t>It’s the second building on your right.</a:t>
            </a:r>
          </a:p>
          <a:p>
            <a:pPr marL="342900" indent="-342900" algn="l">
              <a:buAutoNum type="arabicPeriod" startAt="6"/>
            </a:pPr>
            <a:r>
              <a:rPr lang="en-US" b="1" dirty="0" smtClean="0">
                <a:solidFill>
                  <a:schemeClr val="bg1"/>
                </a:solidFill>
                <a:latin typeface="Agency FB" panose="020B0503020202020204" pitchFamily="34" charset="0"/>
              </a:rPr>
              <a:t>It’s next to the school.</a:t>
            </a:r>
          </a:p>
          <a:p>
            <a:pPr marL="342900" indent="-342900" algn="l">
              <a:buAutoNum type="arabicPeriod" startAt="6"/>
            </a:pPr>
            <a:r>
              <a:rPr lang="en-GB" b="1" dirty="0" smtClean="0">
                <a:solidFill>
                  <a:schemeClr val="bg1"/>
                </a:solidFill>
                <a:latin typeface="Agency FB" panose="020B0503020202020204" pitchFamily="34" charset="0"/>
              </a:rPr>
              <a:t>It</a:t>
            </a:r>
            <a:r>
              <a:rPr lang="en-US" b="1" dirty="0" smtClean="0">
                <a:solidFill>
                  <a:schemeClr val="bg1"/>
                </a:solidFill>
                <a:latin typeface="Agency FB" panose="020B0503020202020204" pitchFamily="34" charset="0"/>
              </a:rPr>
              <a:t>’s opposite 7Eleven.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51092" y="1524000"/>
            <a:ext cx="11608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gency FB" panose="020B0503020202020204" pitchFamily="34" charset="0"/>
              </a:rPr>
              <a:t>Market Street</a:t>
            </a:r>
            <a:endParaRPr lang="en-US" b="1" dirty="0">
              <a:latin typeface="Agency FB" panose="020B0503020202020204" pitchFamily="34" charset="0"/>
            </a:endParaRPr>
          </a:p>
        </p:txBody>
      </p:sp>
      <p:sp>
        <p:nvSpPr>
          <p:cNvPr id="32" name="Line 36"/>
          <p:cNvSpPr>
            <a:spLocks noChangeShapeType="1"/>
          </p:cNvSpPr>
          <p:nvPr/>
        </p:nvSpPr>
        <p:spPr bwMode="auto">
          <a:xfrm flipV="1">
            <a:off x="5562601" y="22860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" name="Line 36"/>
          <p:cNvSpPr>
            <a:spLocks noChangeShapeType="1"/>
          </p:cNvSpPr>
          <p:nvPr/>
        </p:nvSpPr>
        <p:spPr bwMode="auto">
          <a:xfrm flipV="1">
            <a:off x="5562600" y="3352800"/>
            <a:ext cx="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" name="Line 36"/>
          <p:cNvSpPr>
            <a:spLocks noChangeShapeType="1"/>
          </p:cNvSpPr>
          <p:nvPr/>
        </p:nvSpPr>
        <p:spPr bwMode="auto">
          <a:xfrm flipV="1">
            <a:off x="5562601" y="381000"/>
            <a:ext cx="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" name="Line 36"/>
          <p:cNvSpPr>
            <a:spLocks noChangeShapeType="1"/>
          </p:cNvSpPr>
          <p:nvPr/>
        </p:nvSpPr>
        <p:spPr bwMode="auto">
          <a:xfrm flipH="1" flipV="1">
            <a:off x="6019800" y="3352800"/>
            <a:ext cx="3748" cy="1752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" name="Line 36"/>
          <p:cNvSpPr>
            <a:spLocks noChangeShapeType="1"/>
          </p:cNvSpPr>
          <p:nvPr/>
        </p:nvSpPr>
        <p:spPr bwMode="auto">
          <a:xfrm flipV="1">
            <a:off x="6019800" y="338554"/>
            <a:ext cx="0" cy="156644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" name="Line 36"/>
          <p:cNvSpPr>
            <a:spLocks noChangeShapeType="1"/>
          </p:cNvSpPr>
          <p:nvPr/>
        </p:nvSpPr>
        <p:spPr bwMode="auto">
          <a:xfrm flipV="1">
            <a:off x="8001000" y="359775"/>
            <a:ext cx="0" cy="649822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" name="Line 36"/>
          <p:cNvSpPr>
            <a:spLocks noChangeShapeType="1"/>
          </p:cNvSpPr>
          <p:nvPr/>
        </p:nvSpPr>
        <p:spPr bwMode="auto">
          <a:xfrm flipV="1">
            <a:off x="7613651" y="381000"/>
            <a:ext cx="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" name="Line 36"/>
          <p:cNvSpPr>
            <a:spLocks noChangeShapeType="1"/>
          </p:cNvSpPr>
          <p:nvPr/>
        </p:nvSpPr>
        <p:spPr bwMode="auto">
          <a:xfrm flipH="1" flipV="1">
            <a:off x="7613651" y="3346550"/>
            <a:ext cx="20090" cy="351144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" name="Line 36"/>
          <p:cNvSpPr>
            <a:spLocks noChangeShapeType="1"/>
          </p:cNvSpPr>
          <p:nvPr/>
        </p:nvSpPr>
        <p:spPr bwMode="auto">
          <a:xfrm>
            <a:off x="6023548" y="2301274"/>
            <a:ext cx="161019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" name="Line 36"/>
          <p:cNvSpPr>
            <a:spLocks noChangeShapeType="1"/>
          </p:cNvSpPr>
          <p:nvPr/>
        </p:nvSpPr>
        <p:spPr bwMode="auto">
          <a:xfrm>
            <a:off x="6019800" y="1905000"/>
            <a:ext cx="161394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" name="Line 36"/>
          <p:cNvSpPr>
            <a:spLocks noChangeShapeType="1"/>
          </p:cNvSpPr>
          <p:nvPr/>
        </p:nvSpPr>
        <p:spPr bwMode="auto">
          <a:xfrm flipV="1">
            <a:off x="6019800" y="2286000"/>
            <a:ext cx="374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" name="Line 36"/>
          <p:cNvSpPr>
            <a:spLocks noChangeShapeType="1"/>
          </p:cNvSpPr>
          <p:nvPr/>
        </p:nvSpPr>
        <p:spPr bwMode="auto">
          <a:xfrm flipV="1">
            <a:off x="6019800" y="2971800"/>
            <a:ext cx="161394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" name="Line 36"/>
          <p:cNvSpPr>
            <a:spLocks noChangeShapeType="1"/>
          </p:cNvSpPr>
          <p:nvPr/>
        </p:nvSpPr>
        <p:spPr bwMode="auto">
          <a:xfrm>
            <a:off x="6023548" y="3346554"/>
            <a:ext cx="159010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" name="Line 36"/>
          <p:cNvSpPr>
            <a:spLocks noChangeShapeType="1"/>
          </p:cNvSpPr>
          <p:nvPr/>
        </p:nvSpPr>
        <p:spPr bwMode="auto">
          <a:xfrm flipH="1" flipV="1">
            <a:off x="7633741" y="2301272"/>
            <a:ext cx="0" cy="67052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6" name="Picture 45" descr="pharmacy_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76800" y="2400300"/>
            <a:ext cx="533400" cy="457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7" name="Picture 2" descr="Vector - Yellow Schoolbus 04 by DragonAr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328249"/>
            <a:ext cx="734099" cy="616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464102" y="2977919"/>
            <a:ext cx="10550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gency FB" panose="020B0503020202020204" pitchFamily="34" charset="0"/>
              </a:rPr>
              <a:t>Canal</a:t>
            </a:r>
            <a:r>
              <a:rPr lang="en-US" dirty="0" smtClean="0">
                <a:latin typeface="Agency FB" panose="020B0503020202020204" pitchFamily="34" charset="0"/>
              </a:rPr>
              <a:t> </a:t>
            </a:r>
            <a:r>
              <a:rPr lang="en-US" b="1" dirty="0" smtClean="0">
                <a:latin typeface="Agency FB" panose="020B0503020202020204" pitchFamily="34" charset="0"/>
              </a:rPr>
              <a:t>Street</a:t>
            </a:r>
            <a:endParaRPr lang="en-US" b="1" dirty="0">
              <a:latin typeface="Agency FB" panose="020B0503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29000" y="609600"/>
            <a:ext cx="430887" cy="1634692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en-US" b="1" dirty="0" err="1" smtClean="0">
                <a:latin typeface="Agency FB" panose="020B0503020202020204" pitchFamily="34" charset="0"/>
              </a:rPr>
              <a:t>Huay</a:t>
            </a:r>
            <a:r>
              <a:rPr lang="en-US" b="1" dirty="0" smtClean="0">
                <a:latin typeface="Agency FB" panose="020B0503020202020204" pitchFamily="34" charset="0"/>
              </a:rPr>
              <a:t> </a:t>
            </a:r>
            <a:r>
              <a:rPr lang="en-US" b="1" dirty="0" err="1" smtClean="0">
                <a:latin typeface="Agency FB" panose="020B0503020202020204" pitchFamily="34" charset="0"/>
              </a:rPr>
              <a:t>Kaew</a:t>
            </a:r>
            <a:r>
              <a:rPr lang="en-US" b="1" dirty="0" smtClean="0">
                <a:latin typeface="Agency FB" panose="020B0503020202020204" pitchFamily="34" charset="0"/>
              </a:rPr>
              <a:t> Road</a:t>
            </a:r>
            <a:endParaRPr lang="en-US" b="1" dirty="0">
              <a:latin typeface="Agency FB" panose="020B0503020202020204" pitchFamily="34" charset="0"/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043" y="1187595"/>
            <a:ext cx="766608" cy="71740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80900" y="1907876"/>
            <a:ext cx="34477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latin typeface="Agency FB" panose="020B0503020202020204" pitchFamily="34" charset="0"/>
              </a:rPr>
              <a:t>Suthep</a:t>
            </a:r>
            <a:r>
              <a:rPr lang="en-US" b="1" dirty="0" smtClean="0">
                <a:latin typeface="Agency FB" panose="020B0503020202020204" pitchFamily="34" charset="0"/>
              </a:rPr>
              <a:t> Road</a:t>
            </a:r>
            <a:endParaRPr lang="en-US" b="1" dirty="0">
              <a:latin typeface="Agency FB" panose="020B0503020202020204" pitchFamily="34" charset="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301" y="1177995"/>
            <a:ext cx="564480" cy="6012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5400000">
            <a:off x="4235780" y="2115096"/>
            <a:ext cx="3123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000000"/>
                </a:solidFill>
                <a:latin typeface="Calibri" pitchFamily="34" charset="0"/>
              </a:rPr>
              <a:t>Thanon</a:t>
            </a:r>
            <a:r>
              <a:rPr lang="en-US" b="1" dirty="0" smtClean="0">
                <a:solidFill>
                  <a:srgbClr val="000000"/>
                </a:solidFill>
                <a:latin typeface="Calibri" pitchFamily="34" charset="0"/>
              </a:rPr>
              <a:t>            </a:t>
            </a:r>
            <a:r>
              <a:rPr lang="en-US" b="1" dirty="0" err="1" smtClean="0">
                <a:solidFill>
                  <a:srgbClr val="000000"/>
                </a:solidFill>
                <a:latin typeface="Calibri" pitchFamily="34" charset="0"/>
              </a:rPr>
              <a:t>Rong</a:t>
            </a:r>
            <a:r>
              <a:rPr lang="en-US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alibri" pitchFamily="34" charset="0"/>
              </a:rPr>
              <a:t>Rian</a:t>
            </a:r>
            <a:endParaRPr lang="en-US" b="1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rot="5400000">
            <a:off x="6551826" y="4631323"/>
            <a:ext cx="25523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gency FB" panose="020B0503020202020204" pitchFamily="34" charset="0"/>
              </a:rPr>
              <a:t>Boulevard King Rama the Second  </a:t>
            </a:r>
            <a:endParaRPr lang="en-US" b="1" dirty="0">
              <a:latin typeface="Agency FB" panose="020B0503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399" y="3847098"/>
            <a:ext cx="838201" cy="124394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207" y="5503973"/>
            <a:ext cx="564990" cy="50966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399" y="3122340"/>
            <a:ext cx="762000" cy="762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513" y="5237188"/>
            <a:ext cx="780087" cy="803223"/>
          </a:xfrm>
          <a:prstGeom prst="rect">
            <a:avLst/>
          </a:prstGeom>
        </p:spPr>
      </p:pic>
      <p:pic>
        <p:nvPicPr>
          <p:cNvPr id="60" name="Picture 8" descr="http://www.trafficsignstore.com/R5-1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5400000">
            <a:off x="3980098" y="2869786"/>
            <a:ext cx="382033" cy="571500"/>
          </a:xfrm>
          <a:prstGeom prst="rect">
            <a:avLst/>
          </a:prstGeom>
          <a:noFill/>
        </p:spPr>
      </p:pic>
      <p:sp>
        <p:nvSpPr>
          <p:cNvPr id="62" name="Line 16"/>
          <p:cNvSpPr>
            <a:spLocks noChangeShapeType="1"/>
          </p:cNvSpPr>
          <p:nvPr/>
        </p:nvSpPr>
        <p:spPr bwMode="auto">
          <a:xfrm>
            <a:off x="5891790" y="2049679"/>
            <a:ext cx="0" cy="1062056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pic>
        <p:nvPicPr>
          <p:cNvPr id="61" name="Picture 60" descr="fuel-station-logo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902422" y="3346550"/>
            <a:ext cx="546351" cy="678283"/>
          </a:xfrm>
          <a:prstGeom prst="rect">
            <a:avLst/>
          </a:prstGeom>
        </p:spPr>
      </p:pic>
      <p:sp>
        <p:nvSpPr>
          <p:cNvPr id="63" name="Line 16"/>
          <p:cNvSpPr>
            <a:spLocks noChangeShapeType="1"/>
          </p:cNvSpPr>
          <p:nvPr/>
        </p:nvSpPr>
        <p:spPr bwMode="auto">
          <a:xfrm flipV="1">
            <a:off x="6110821" y="3111735"/>
            <a:ext cx="1035581" cy="1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440501" y="2998003"/>
            <a:ext cx="5966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latin typeface="+mj-lt"/>
              </a:rPr>
              <a:t>Soi</a:t>
            </a:r>
            <a:r>
              <a:rPr lang="en-US" b="1" dirty="0" smtClean="0">
                <a:latin typeface="+mj-lt"/>
              </a:rPr>
              <a:t> 2</a:t>
            </a:r>
            <a:endParaRPr lang="en-US" b="1" dirty="0">
              <a:latin typeface="+mj-lt"/>
            </a:endParaRPr>
          </a:p>
        </p:txBody>
      </p:sp>
      <p:pic>
        <p:nvPicPr>
          <p:cNvPr id="64" name="Picture 63" descr="untitled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6902422" y="2400299"/>
            <a:ext cx="688783" cy="558569"/>
          </a:xfrm>
          <a:prstGeom prst="rect">
            <a:avLst/>
          </a:prstGeom>
        </p:spPr>
      </p:pic>
      <p:pic>
        <p:nvPicPr>
          <p:cNvPr id="65" name="Picture 64" descr="schoolhouse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6110821" y="3451560"/>
            <a:ext cx="596338" cy="3955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TextBox 14"/>
          <p:cNvSpPr txBox="1"/>
          <p:nvPr/>
        </p:nvSpPr>
        <p:spPr>
          <a:xfrm>
            <a:off x="5977802" y="3855556"/>
            <a:ext cx="8098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School</a:t>
            </a:r>
            <a:endParaRPr lang="en-US" dirty="0"/>
          </a:p>
        </p:txBody>
      </p:sp>
      <p:pic>
        <p:nvPicPr>
          <p:cNvPr id="3074" name="Picture 2" descr="http://www.wpclipart.com/travel/US_Road_Signs/warning/warn_2/intersection_ahead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985" y="1905000"/>
            <a:ext cx="534064" cy="448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aution T Junction Road Sign Clip Art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52888" y="-26052463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www.clker.com/cliparts/a/0/f/0/1197095788758670229Leomarc_caution_T_junction.svg.med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6706" y="1858925"/>
            <a:ext cx="554807" cy="53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8300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 animBg="1"/>
      <p:bldP spid="28" grpId="0" animBg="1"/>
      <p:bldP spid="29" grpId="0" animBg="1"/>
      <p:bldP spid="3" grpId="0" build="p" animBg="1"/>
      <p:bldP spid="62" grpId="0" animBg="1"/>
      <p:bldP spid="63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85800" y="2630774"/>
            <a:ext cx="8229600" cy="990600"/>
          </a:xfrm>
        </p:spPr>
        <p:txBody>
          <a:bodyPr>
            <a:noAutofit/>
          </a:bodyPr>
          <a:lstStyle/>
          <a:p>
            <a:r>
              <a:rPr lang="en-US" sz="6000" b="1" cap="none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gency FB" pitchFamily="34" charset="0"/>
              </a:rPr>
              <a:t>in</a:t>
            </a:r>
            <a:br>
              <a:rPr lang="en-US" sz="6000" b="1" cap="none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gency FB" pitchFamily="34" charset="0"/>
              </a:rPr>
            </a:br>
            <a:r>
              <a:rPr lang="en-US" sz="6000" b="1" cap="none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gency FB" pitchFamily="34" charset="0"/>
              </a:rPr>
              <a:t/>
            </a:r>
            <a:br>
              <a:rPr lang="en-US" sz="6000" b="1" cap="none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gency FB" pitchFamily="34" charset="0"/>
              </a:rPr>
            </a:br>
            <a:r>
              <a:rPr lang="en-US" sz="6000" b="1" cap="none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gency FB" pitchFamily="34" charset="0"/>
              </a:rPr>
              <a:t/>
            </a:r>
            <a:br>
              <a:rPr lang="en-US" sz="6000" b="1" cap="none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gency FB" pitchFamily="34" charset="0"/>
              </a:rPr>
            </a:br>
            <a:endParaRPr lang="en-US" sz="6000" b="1" cap="none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Agency FB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3A601CA-10C1-4759-BA46-410CFAAE4FB1}" type="datetime1">
              <a:rPr lang="en-US" smtClean="0"/>
              <a:pPr>
                <a:defRPr/>
              </a:pPr>
              <a:t>4/9/2017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553D0C-8AB8-46A6-B1A4-6279E9963254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5" name="Cube 4"/>
          <p:cNvSpPr/>
          <p:nvPr/>
        </p:nvSpPr>
        <p:spPr>
          <a:xfrm>
            <a:off x="2667000" y="2362200"/>
            <a:ext cx="3124200" cy="2743200"/>
          </a:xfrm>
          <a:prstGeom prst="cub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247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6272</TotalTime>
  <Words>1532</Words>
  <Application>Microsoft Office PowerPoint</Application>
  <PresentationFormat>On-screen Show (4:3)</PresentationFormat>
  <Paragraphs>452</Paragraphs>
  <Slides>86</Slides>
  <Notes>51</Notes>
  <HiddenSlides>4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86</vt:i4>
      </vt:variant>
    </vt:vector>
  </HeadingPairs>
  <TitlesOfParts>
    <vt:vector size="100" baseType="lpstr">
      <vt:lpstr>Arial Unicode MS</vt:lpstr>
      <vt:lpstr>Agency FB</vt:lpstr>
      <vt:lpstr>Alba Matter</vt:lpstr>
      <vt:lpstr>Angsana New</vt:lpstr>
      <vt:lpstr>Arial</vt:lpstr>
      <vt:lpstr>Bauhaus 93</vt:lpstr>
      <vt:lpstr>Calibri</vt:lpstr>
      <vt:lpstr>Calibri Light</vt:lpstr>
      <vt:lpstr>Cordia New</vt:lpstr>
      <vt:lpstr>Forte</vt:lpstr>
      <vt:lpstr>Matura MT Script Capitals</vt:lpstr>
      <vt:lpstr>MV Boli</vt:lpstr>
      <vt:lpstr>Times New Roman</vt:lpstr>
      <vt:lpstr>Office Theme</vt:lpstr>
      <vt:lpstr>Directions and City Orientation </vt:lpstr>
      <vt:lpstr>PowerPoint Presentation</vt:lpstr>
      <vt:lpstr>Prepositions of Place</vt:lpstr>
      <vt:lpstr>moving or not moving</vt:lpstr>
      <vt:lpstr>around</vt:lpstr>
      <vt:lpstr>over </vt:lpstr>
      <vt:lpstr>on </vt:lpstr>
      <vt:lpstr>under </vt:lpstr>
      <vt:lpstr>in   </vt:lpstr>
      <vt:lpstr>next to   </vt:lpstr>
      <vt:lpstr>past   </vt:lpstr>
      <vt:lpstr>        next to      or       past</vt:lpstr>
      <vt:lpstr>behind  </vt:lpstr>
      <vt:lpstr>in front of  </vt:lpstr>
      <vt:lpstr>over  </vt:lpstr>
      <vt:lpstr>between </vt:lpstr>
      <vt:lpstr>Now, let’s exercise 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</vt:lpstr>
      <vt:lpstr>  </vt:lpstr>
      <vt:lpstr>  </vt:lpstr>
      <vt:lpstr>  </vt:lpstr>
      <vt:lpstr>  </vt:lpstr>
      <vt:lpstr>  </vt:lpstr>
      <vt:lpstr>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smp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A CITY AND GIVING DIRECTIONS</dc:title>
  <dc:creator>IIN HERMIYANTO</dc:creator>
  <cp:lastModifiedBy>TOPCOM</cp:lastModifiedBy>
  <cp:revision>944</cp:revision>
  <cp:lastPrinted>2012-07-15T14:10:40Z</cp:lastPrinted>
  <dcterms:created xsi:type="dcterms:W3CDTF">2007-04-26T06:49:51Z</dcterms:created>
  <dcterms:modified xsi:type="dcterms:W3CDTF">2017-04-09T03:51:05Z</dcterms:modified>
</cp:coreProperties>
</file>